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325" r:id="rId2"/>
    <p:sldId id="326" r:id="rId3"/>
    <p:sldId id="327" r:id="rId4"/>
    <p:sldId id="328" r:id="rId5"/>
    <p:sldId id="329" r:id="rId6"/>
    <p:sldId id="330" r:id="rId7"/>
    <p:sldId id="331" r:id="rId8"/>
    <p:sldId id="332" r:id="rId9"/>
    <p:sldId id="333" r:id="rId10"/>
    <p:sldId id="334" r:id="rId11"/>
    <p:sldId id="335" r:id="rId12"/>
  </p:sldIdLst>
  <p:sldSz cx="10625138" cy="144002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
          <p15:clr>
            <a:srgbClr val="A4A3A4"/>
          </p15:clr>
        </p15:guide>
        <p15:guide id="2" orient="horz" pos="455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519" autoAdjust="0"/>
  </p:normalViewPr>
  <p:slideViewPr>
    <p:cSldViewPr snapToGrid="0" showGuides="1">
      <p:cViewPr varScale="1">
        <p:scale>
          <a:sx n="44" d="100"/>
          <a:sy n="44" d="100"/>
        </p:scale>
        <p:origin x="2362" y="72"/>
      </p:cViewPr>
      <p:guideLst>
        <p:guide pos="412"/>
        <p:guide orient="horz" pos="4558"/>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24449D-D9B6-4318-96E7-94981150098A}" type="datetimeFigureOut">
              <a:rPr lang="zh-CN" altLang="en-US" smtClean="0"/>
              <a:t>2021/11/20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C24301-1F08-4A3D-91B6-592D1EF7B2F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3T13:54:45.523"/>
    </inkml:context>
    <inkml:brush xml:id="br0">
      <inkml:brushProperty name="width" value="0.05" units="cm"/>
      <inkml:brushProperty name="height" value="0.05" units="cm"/>
      <inkml:brushProperty name="color" value="#E71224"/>
    </inkml:brush>
  </inkml:definitions>
  <inkml:trace contextRef="#ctx0" brushRef="#br0">38 0 24575,'0'4'0,"-3"0"0,-6 5 0,-3-1 0,-1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3T14:03:53.523"/>
    </inkml:context>
    <inkml:brush xml:id="br0">
      <inkml:brushProperty name="width" value="0.05" units="cm"/>
      <inkml:brushProperty name="height" value="0.05" units="cm"/>
      <inkml:brushProperty name="color" value="#E71224"/>
    </inkml:brush>
  </inkml:definitions>
  <inkml:trace contextRef="#ctx0" brushRef="#br0">0 217 24575,'25'7'0,"23"6"0,25 1 0,21-2 0,27-7 0,26-15 0,16-16 0,14-11 0,0-11 0,-10-3 0,-20-1 0,-35 9-8191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3T14:03:54.638"/>
    </inkml:context>
    <inkml:brush xml:id="br0">
      <inkml:brushProperty name="width" value="0.05" units="cm"/>
      <inkml:brushProperty name="height" value="0.05" units="cm"/>
      <inkml:brushProperty name="color" value="#E71224"/>
    </inkml:brush>
  </inkml:definitions>
  <inkml:trace contextRef="#ctx0" brushRef="#br0">0 59 24575,'33'-4'0,"35"-4"0,32-5 0,24 0 0,16 2 0,5 3 0,-6 6 0,-28 4-8191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8T15:23:36.692"/>
    </inkml:context>
    <inkml:brush xml:id="br0">
      <inkml:brushProperty name="width" value="0.05" units="cm"/>
      <inkml:brushProperty name="height" value="0.05" units="cm"/>
      <inkml:brushProperty name="color" value="#E71224"/>
    </inkml:brush>
  </inkml:definitions>
  <inkml:trace contextRef="#ctx0" brushRef="#br0">0 233 24575,'27'-1'0,"1"2"0,-1 1 0,47 9 0,-15 0 0,1-3 0,83 1 0,163 6 0,220-7 0,-390-20 0,193-40 0,-203 27 0,239-14 0,-65 18 0,34 0 0,-179 21 0,542-12 0,-695 12 0,761-66 0,-634 50 0,201 3 0,-98 3 0,-32 1 0,745 9 0,-639 21 0,-29 0 0,-142-15 0,183 30 0,-245-26-682,136 2-1,-195-12-6143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8T15:35:27.521"/>
    </inkml:context>
    <inkml:brush xml:id="br0">
      <inkml:brushProperty name="width" value="0.05" units="cm"/>
      <inkml:brushProperty name="height" value="0.05" units="cm"/>
      <inkml:brushProperty name="color" value="#E71224"/>
    </inkml:brush>
  </inkml:definitions>
  <inkml:trace contextRef="#ctx0" brushRef="#br0">202 0 24575,'-25'18'0,"-23"13"0,-18 1 0,3-4-8191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3B3F-2B31-4A61-B985-2117CDAFE2AD}" type="datetimeFigureOut">
              <a:rPr lang="zh-CN" altLang="en-US" smtClean="0"/>
              <a:t>2021/11/20</a:t>
            </a:fld>
            <a:endParaRPr lang="zh-CN" altLang="en-US"/>
          </a:p>
        </p:txBody>
      </p:sp>
      <p:sp>
        <p:nvSpPr>
          <p:cNvPr id="4" name="幻灯片图像占位符 3"/>
          <p:cNvSpPr>
            <a:spLocks noGrp="1" noRot="1" noChangeAspect="1"/>
          </p:cNvSpPr>
          <p:nvPr>
            <p:ph type="sldImg" idx="2"/>
          </p:nvPr>
        </p:nvSpPr>
        <p:spPr>
          <a:xfrm>
            <a:off x="2290763" y="1143000"/>
            <a:ext cx="22764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0FF05-BDD8-42F0-BA90-04AD6ABB1C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28142" y="2356703"/>
            <a:ext cx="7968854" cy="5013407"/>
          </a:xfrm>
        </p:spPr>
        <p:txBody>
          <a:bodyPr anchor="b"/>
          <a:lstStyle>
            <a:lvl1pPr algn="ctr">
              <a:defRPr sz="5230"/>
            </a:lvl1pPr>
          </a:lstStyle>
          <a:p>
            <a:r>
              <a:rPr lang="zh-CN" altLang="en-US"/>
              <a:t>单击此处编辑母版标题样式</a:t>
            </a:r>
          </a:p>
        </p:txBody>
      </p:sp>
      <p:sp>
        <p:nvSpPr>
          <p:cNvPr id="3" name="副标题 2"/>
          <p:cNvSpPr>
            <a:spLocks noGrp="1"/>
          </p:cNvSpPr>
          <p:nvPr>
            <p:ph type="subTitle" idx="1"/>
          </p:nvPr>
        </p:nvSpPr>
        <p:spPr>
          <a:xfrm>
            <a:off x="1328142" y="7563446"/>
            <a:ext cx="7968854" cy="3476717"/>
          </a:xfrm>
        </p:spPr>
        <p:txBody>
          <a:bodyPr/>
          <a:lstStyle>
            <a:lvl1pPr marL="0" indent="0" algn="ctr">
              <a:buNone/>
              <a:defRPr sz="2090"/>
            </a:lvl1pPr>
            <a:lvl2pPr marL="398145" indent="0" algn="ctr">
              <a:buNone/>
              <a:defRPr sz="1745"/>
            </a:lvl2pPr>
            <a:lvl3pPr marL="796925" indent="0" algn="ctr">
              <a:buNone/>
              <a:defRPr sz="1570"/>
            </a:lvl3pPr>
            <a:lvl4pPr marL="1195070" indent="0" algn="ctr">
              <a:buNone/>
              <a:defRPr sz="1395"/>
            </a:lvl4pPr>
            <a:lvl5pPr marL="1593850" indent="0" algn="ctr">
              <a:buNone/>
              <a:defRPr sz="1395"/>
            </a:lvl5pPr>
            <a:lvl6pPr marL="1991995" indent="0" algn="ctr">
              <a:buNone/>
              <a:defRPr sz="1395"/>
            </a:lvl6pPr>
            <a:lvl7pPr marL="2390775" indent="0" algn="ctr">
              <a:buNone/>
              <a:defRPr sz="1395"/>
            </a:lvl7pPr>
            <a:lvl8pPr marL="2788920" indent="0" algn="ctr">
              <a:buNone/>
              <a:defRPr sz="1395"/>
            </a:lvl8pPr>
            <a:lvl9pPr marL="3187700" indent="0" algn="ctr">
              <a:buNone/>
              <a:defRPr sz="139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603615" y="766678"/>
            <a:ext cx="2291045" cy="1220351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30478" y="766678"/>
            <a:ext cx="6740322" cy="1220351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4944" y="3590055"/>
            <a:ext cx="9164182" cy="5990088"/>
          </a:xfrm>
        </p:spPr>
        <p:txBody>
          <a:bodyPr anchor="b"/>
          <a:lstStyle>
            <a:lvl1pPr>
              <a:defRPr sz="5230"/>
            </a:lvl1pPr>
          </a:lstStyle>
          <a:p>
            <a:r>
              <a:rPr lang="zh-CN" altLang="en-US"/>
              <a:t>单击此处编辑母版标题样式</a:t>
            </a:r>
          </a:p>
        </p:txBody>
      </p:sp>
      <p:sp>
        <p:nvSpPr>
          <p:cNvPr id="3" name="文本占位符 2"/>
          <p:cNvSpPr>
            <a:spLocks noGrp="1"/>
          </p:cNvSpPr>
          <p:nvPr>
            <p:ph type="body" idx="1"/>
          </p:nvPr>
        </p:nvSpPr>
        <p:spPr>
          <a:xfrm>
            <a:off x="724944" y="9636811"/>
            <a:ext cx="9164182" cy="3150046"/>
          </a:xfrm>
        </p:spPr>
        <p:txBody>
          <a:bodyPr/>
          <a:lstStyle>
            <a:lvl1pPr marL="0" indent="0">
              <a:buNone/>
              <a:defRPr sz="2090">
                <a:solidFill>
                  <a:schemeClr val="tx1">
                    <a:tint val="75000"/>
                  </a:schemeClr>
                </a:solidFill>
              </a:defRPr>
            </a:lvl1pPr>
            <a:lvl2pPr marL="398145" indent="0">
              <a:buNone/>
              <a:defRPr sz="1745">
                <a:solidFill>
                  <a:schemeClr val="tx1">
                    <a:tint val="75000"/>
                  </a:schemeClr>
                </a:solidFill>
              </a:defRPr>
            </a:lvl2pPr>
            <a:lvl3pPr marL="796925" indent="0">
              <a:buNone/>
              <a:defRPr sz="1570">
                <a:solidFill>
                  <a:schemeClr val="tx1">
                    <a:tint val="75000"/>
                  </a:schemeClr>
                </a:solidFill>
              </a:defRPr>
            </a:lvl3pPr>
            <a:lvl4pPr marL="1195070" indent="0">
              <a:buNone/>
              <a:defRPr sz="1395">
                <a:solidFill>
                  <a:schemeClr val="tx1">
                    <a:tint val="75000"/>
                  </a:schemeClr>
                </a:solidFill>
              </a:defRPr>
            </a:lvl4pPr>
            <a:lvl5pPr marL="1593850" indent="0">
              <a:buNone/>
              <a:defRPr sz="1395">
                <a:solidFill>
                  <a:schemeClr val="tx1">
                    <a:tint val="75000"/>
                  </a:schemeClr>
                </a:solidFill>
              </a:defRPr>
            </a:lvl5pPr>
            <a:lvl6pPr marL="1991995" indent="0">
              <a:buNone/>
              <a:defRPr sz="1395">
                <a:solidFill>
                  <a:schemeClr val="tx1">
                    <a:tint val="75000"/>
                  </a:schemeClr>
                </a:solidFill>
              </a:defRPr>
            </a:lvl6pPr>
            <a:lvl7pPr marL="2390775" indent="0">
              <a:buNone/>
              <a:defRPr sz="1395">
                <a:solidFill>
                  <a:schemeClr val="tx1">
                    <a:tint val="75000"/>
                  </a:schemeClr>
                </a:solidFill>
              </a:defRPr>
            </a:lvl7pPr>
            <a:lvl8pPr marL="2788920" indent="0">
              <a:buNone/>
              <a:defRPr sz="1395">
                <a:solidFill>
                  <a:schemeClr val="tx1">
                    <a:tint val="75000"/>
                  </a:schemeClr>
                </a:solidFill>
              </a:defRPr>
            </a:lvl8pPr>
            <a:lvl9pPr marL="3187700" indent="0">
              <a:buNone/>
              <a:defRPr sz="139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30478" y="3833390"/>
            <a:ext cx="4515684" cy="91368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378976" y="3833390"/>
            <a:ext cx="4515684" cy="91368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31862" y="766679"/>
            <a:ext cx="9164182" cy="2783376"/>
          </a:xfrm>
        </p:spPr>
        <p:txBody>
          <a:bodyPr/>
          <a:lstStyle/>
          <a:p>
            <a:r>
              <a:rPr lang="zh-CN" altLang="en-US"/>
              <a:t>单击此处编辑母版标题样式</a:t>
            </a:r>
          </a:p>
        </p:txBody>
      </p:sp>
      <p:sp>
        <p:nvSpPr>
          <p:cNvPr id="3" name="文本占位符 2"/>
          <p:cNvSpPr>
            <a:spLocks noGrp="1"/>
          </p:cNvSpPr>
          <p:nvPr>
            <p:ph type="body" idx="1"/>
          </p:nvPr>
        </p:nvSpPr>
        <p:spPr>
          <a:xfrm>
            <a:off x="731863" y="3530053"/>
            <a:ext cx="4494931" cy="1730025"/>
          </a:xfrm>
        </p:spPr>
        <p:txBody>
          <a:bodyPr anchor="b"/>
          <a:lstStyle>
            <a:lvl1pPr marL="0" indent="0">
              <a:buNone/>
              <a:defRPr sz="2090" b="1"/>
            </a:lvl1pPr>
            <a:lvl2pPr marL="398145" indent="0">
              <a:buNone/>
              <a:defRPr sz="1745" b="1"/>
            </a:lvl2pPr>
            <a:lvl3pPr marL="796925" indent="0">
              <a:buNone/>
              <a:defRPr sz="1570" b="1"/>
            </a:lvl3pPr>
            <a:lvl4pPr marL="1195070" indent="0">
              <a:buNone/>
              <a:defRPr sz="1395" b="1"/>
            </a:lvl4pPr>
            <a:lvl5pPr marL="1593850" indent="0">
              <a:buNone/>
              <a:defRPr sz="1395" b="1"/>
            </a:lvl5pPr>
            <a:lvl6pPr marL="1991995" indent="0">
              <a:buNone/>
              <a:defRPr sz="1395" b="1"/>
            </a:lvl6pPr>
            <a:lvl7pPr marL="2390775" indent="0">
              <a:buNone/>
              <a:defRPr sz="1395" b="1"/>
            </a:lvl7pPr>
            <a:lvl8pPr marL="2788920" indent="0">
              <a:buNone/>
              <a:defRPr sz="1395" b="1"/>
            </a:lvl8pPr>
            <a:lvl9pPr marL="3187700" indent="0">
              <a:buNone/>
              <a:defRPr sz="1395" b="1"/>
            </a:lvl9pPr>
          </a:lstStyle>
          <a:p>
            <a:pPr lvl="0"/>
            <a:r>
              <a:rPr lang="zh-CN" altLang="en-US"/>
              <a:t>单击此处编辑母版文本样式</a:t>
            </a:r>
          </a:p>
        </p:txBody>
      </p:sp>
      <p:sp>
        <p:nvSpPr>
          <p:cNvPr id="4" name="内容占位符 3"/>
          <p:cNvSpPr>
            <a:spLocks noGrp="1"/>
          </p:cNvSpPr>
          <p:nvPr>
            <p:ph sz="half" idx="2"/>
          </p:nvPr>
        </p:nvSpPr>
        <p:spPr>
          <a:xfrm>
            <a:off x="731863" y="5260078"/>
            <a:ext cx="4494931" cy="77367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5378976" y="3530053"/>
            <a:ext cx="4517068" cy="1730025"/>
          </a:xfrm>
        </p:spPr>
        <p:txBody>
          <a:bodyPr anchor="b"/>
          <a:lstStyle>
            <a:lvl1pPr marL="0" indent="0">
              <a:buNone/>
              <a:defRPr sz="2090" b="1"/>
            </a:lvl1pPr>
            <a:lvl2pPr marL="398145" indent="0">
              <a:buNone/>
              <a:defRPr sz="1745" b="1"/>
            </a:lvl2pPr>
            <a:lvl3pPr marL="796925" indent="0">
              <a:buNone/>
              <a:defRPr sz="1570" b="1"/>
            </a:lvl3pPr>
            <a:lvl4pPr marL="1195070" indent="0">
              <a:buNone/>
              <a:defRPr sz="1395" b="1"/>
            </a:lvl4pPr>
            <a:lvl5pPr marL="1593850" indent="0">
              <a:buNone/>
              <a:defRPr sz="1395" b="1"/>
            </a:lvl5pPr>
            <a:lvl6pPr marL="1991995" indent="0">
              <a:buNone/>
              <a:defRPr sz="1395" b="1"/>
            </a:lvl6pPr>
            <a:lvl7pPr marL="2390775" indent="0">
              <a:buNone/>
              <a:defRPr sz="1395" b="1"/>
            </a:lvl7pPr>
            <a:lvl8pPr marL="2788920" indent="0">
              <a:buNone/>
              <a:defRPr sz="1395" b="1"/>
            </a:lvl8pPr>
            <a:lvl9pPr marL="3187700" indent="0">
              <a:buNone/>
              <a:defRPr sz="1395" b="1"/>
            </a:lvl9pPr>
          </a:lstStyle>
          <a:p>
            <a:pPr lvl="0"/>
            <a:r>
              <a:rPr lang="zh-CN" altLang="en-US"/>
              <a:t>单击此处编辑母版文本样式</a:t>
            </a:r>
          </a:p>
        </p:txBody>
      </p:sp>
      <p:sp>
        <p:nvSpPr>
          <p:cNvPr id="6" name="内容占位符 5"/>
          <p:cNvSpPr>
            <a:spLocks noGrp="1"/>
          </p:cNvSpPr>
          <p:nvPr>
            <p:ph sz="quarter" idx="4"/>
          </p:nvPr>
        </p:nvSpPr>
        <p:spPr>
          <a:xfrm>
            <a:off x="5378976" y="5260078"/>
            <a:ext cx="4517068" cy="77367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AA8925-78AA-4D71-A293-67AA713F8EE9}" type="slidenum">
              <a:rPr lang="zh-CN" altLang="en-US" smtClean="0"/>
              <a:t>‹#›</a:t>
            </a:fld>
            <a:endParaRPr lang="zh-CN" altLang="en-US"/>
          </a:p>
        </p:txBody>
      </p:sp>
      <p:sp>
        <p:nvSpPr>
          <p:cNvPr id="11" name="矩形 10"/>
          <p:cNvSpPr/>
          <p:nvPr/>
        </p:nvSpPr>
        <p:spPr>
          <a:xfrm>
            <a:off x="7230529" y="12153097"/>
            <a:ext cx="675519" cy="246221"/>
          </a:xfrm>
          <a:prstGeom prst="rect">
            <a:avLst/>
          </a:prstGeom>
        </p:spPr>
        <p:txBody>
          <a:bodyPr wrap="square">
            <a:spAutoFit/>
          </a:bodyPr>
          <a:lstStyle/>
          <a:p>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模板下载：</a:t>
            </a:r>
            <a:r>
              <a:rPr lang="en-US" altLang="zh-CN" sz="100">
                <a:solidFill>
                  <a:prstClr val="black"/>
                </a:solidFill>
                <a:latin typeface="Calibri" panose="020F0502020204030204"/>
                <a:ea typeface="宋体" panose="02010600030101010101" pitchFamily="2" charset="-122"/>
              </a:rPr>
              <a:t>www.1ppt.com/moban/          </a:t>
            </a:r>
            <a:r>
              <a:rPr lang="zh-CN" altLang="en-US" sz="100">
                <a:solidFill>
                  <a:prstClr val="black"/>
                </a:solidFill>
                <a:latin typeface="Calibri" panose="020F0502020204030204"/>
                <a:ea typeface="宋体" panose="02010600030101010101" pitchFamily="2" charset="-122"/>
              </a:rPr>
              <a:t>行业</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模板：</a:t>
            </a:r>
            <a:r>
              <a:rPr lang="en-US" altLang="zh-CN" sz="100">
                <a:solidFill>
                  <a:prstClr val="black"/>
                </a:solidFill>
                <a:latin typeface="Calibri" panose="020F0502020204030204"/>
                <a:ea typeface="宋体" panose="02010600030101010101" pitchFamily="2" charset="-122"/>
              </a:rPr>
              <a:t>www.1ppt.com/hangye/ </a:t>
            </a:r>
          </a:p>
          <a:p>
            <a:r>
              <a:rPr lang="zh-CN" altLang="en-US" sz="100">
                <a:solidFill>
                  <a:prstClr val="black"/>
                </a:solidFill>
                <a:latin typeface="Calibri" panose="020F0502020204030204"/>
                <a:ea typeface="宋体" panose="02010600030101010101" pitchFamily="2" charset="-122"/>
              </a:rPr>
              <a:t>节日</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模板：</a:t>
            </a:r>
            <a:r>
              <a:rPr lang="en-US" altLang="zh-CN" sz="100">
                <a:solidFill>
                  <a:prstClr val="black"/>
                </a:solidFill>
                <a:latin typeface="Calibri" panose="020F0502020204030204"/>
                <a:ea typeface="宋体" panose="02010600030101010101" pitchFamily="2" charset="-122"/>
              </a:rPr>
              <a:t>www.1ppt.com/jieri/          PPT</a:t>
            </a:r>
            <a:r>
              <a:rPr lang="zh-CN" altLang="en-US" sz="100">
                <a:solidFill>
                  <a:prstClr val="black"/>
                </a:solidFill>
                <a:latin typeface="Calibri" panose="020F0502020204030204"/>
                <a:ea typeface="宋体" panose="02010600030101010101" pitchFamily="2" charset="-122"/>
              </a:rPr>
              <a:t>素材：</a:t>
            </a:r>
            <a:r>
              <a:rPr lang="en-US" altLang="zh-CN" sz="100">
                <a:solidFill>
                  <a:prstClr val="black"/>
                </a:solidFill>
                <a:latin typeface="Calibri" panose="020F0502020204030204"/>
                <a:ea typeface="宋体" panose="02010600030101010101" pitchFamily="2" charset="-122"/>
              </a:rPr>
              <a:t>www.1ppt.com/sucai/</a:t>
            </a:r>
          </a:p>
          <a:p>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背景图片：</a:t>
            </a:r>
            <a:r>
              <a:rPr lang="en-US" altLang="zh-CN" sz="100">
                <a:solidFill>
                  <a:prstClr val="black"/>
                </a:solidFill>
                <a:latin typeface="Calibri" panose="020F0502020204030204"/>
                <a:ea typeface="宋体" panose="02010600030101010101" pitchFamily="2" charset="-122"/>
              </a:rPr>
              <a:t>www.1ppt.com/beijing/        PPT</a:t>
            </a:r>
            <a:r>
              <a:rPr lang="zh-CN" altLang="en-US" sz="100">
                <a:solidFill>
                  <a:prstClr val="black"/>
                </a:solidFill>
                <a:latin typeface="Calibri" panose="020F0502020204030204"/>
                <a:ea typeface="宋体" panose="02010600030101010101" pitchFamily="2" charset="-122"/>
              </a:rPr>
              <a:t>图表：</a:t>
            </a:r>
            <a:r>
              <a:rPr lang="en-US" altLang="zh-CN" sz="100">
                <a:solidFill>
                  <a:prstClr val="black"/>
                </a:solidFill>
                <a:latin typeface="Calibri" panose="020F0502020204030204"/>
                <a:ea typeface="宋体" panose="02010600030101010101" pitchFamily="2" charset="-122"/>
              </a:rPr>
              <a:t>www.1ppt.com/tubiao/      </a:t>
            </a:r>
          </a:p>
          <a:p>
            <a:r>
              <a:rPr lang="zh-CN" altLang="en-US" sz="100">
                <a:solidFill>
                  <a:prstClr val="black"/>
                </a:solidFill>
                <a:latin typeface="Calibri" panose="020F0502020204030204"/>
                <a:ea typeface="宋体" panose="02010600030101010101" pitchFamily="2" charset="-122"/>
              </a:rPr>
              <a:t>精美</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下载：</a:t>
            </a:r>
            <a:r>
              <a:rPr lang="en-US" altLang="zh-CN" sz="100">
                <a:solidFill>
                  <a:prstClr val="black"/>
                </a:solidFill>
                <a:latin typeface="Calibri" panose="020F0502020204030204"/>
                <a:ea typeface="宋体" panose="02010600030101010101" pitchFamily="2" charset="-122"/>
              </a:rPr>
              <a:t>www.1ppt.com/xiazai/         PPT</a:t>
            </a:r>
            <a:r>
              <a:rPr lang="zh-CN" altLang="en-US" sz="100">
                <a:solidFill>
                  <a:prstClr val="black"/>
                </a:solidFill>
                <a:latin typeface="Calibri" panose="020F0502020204030204"/>
                <a:ea typeface="宋体" panose="02010600030101010101" pitchFamily="2" charset="-122"/>
              </a:rPr>
              <a:t>教程： </a:t>
            </a:r>
            <a:r>
              <a:rPr lang="en-US" altLang="zh-CN" sz="100">
                <a:solidFill>
                  <a:prstClr val="black"/>
                </a:solidFill>
                <a:latin typeface="Calibri" panose="020F0502020204030204"/>
                <a:ea typeface="宋体" panose="02010600030101010101" pitchFamily="2" charset="-122"/>
              </a:rPr>
              <a:t>www.1ppt.com/powerpoint/      </a:t>
            </a:r>
          </a:p>
          <a:p>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课件：</a:t>
            </a:r>
            <a:r>
              <a:rPr lang="en-US" altLang="zh-CN" sz="100">
                <a:solidFill>
                  <a:prstClr val="black"/>
                </a:solidFill>
                <a:latin typeface="Calibri" panose="020F0502020204030204"/>
                <a:ea typeface="宋体" panose="02010600030101010101" pitchFamily="2" charset="-122"/>
              </a:rPr>
              <a:t>www.1ppt.com/kejian/             </a:t>
            </a:r>
            <a:r>
              <a:rPr lang="zh-CN" altLang="en-US" sz="100">
                <a:solidFill>
                  <a:prstClr val="black"/>
                </a:solidFill>
                <a:latin typeface="Calibri" panose="020F0502020204030204"/>
                <a:ea typeface="宋体" panose="02010600030101010101" pitchFamily="2" charset="-122"/>
              </a:rPr>
              <a:t>字体下载：</a:t>
            </a:r>
            <a:r>
              <a:rPr lang="en-US" altLang="zh-CN" sz="100">
                <a:solidFill>
                  <a:prstClr val="black"/>
                </a:solidFill>
                <a:latin typeface="Calibri" panose="020F0502020204030204"/>
                <a:ea typeface="宋体" panose="02010600030101010101" pitchFamily="2" charset="-122"/>
              </a:rPr>
              <a:t>www.1ppt.com/ziti/</a:t>
            </a:r>
          </a:p>
          <a:p>
            <a:r>
              <a:rPr lang="zh-CN" altLang="en-US" sz="100">
                <a:solidFill>
                  <a:prstClr val="black"/>
                </a:solidFill>
                <a:latin typeface="Calibri" panose="020F0502020204030204"/>
                <a:ea typeface="宋体" panose="02010600030101010101" pitchFamily="2" charset="-122"/>
              </a:rPr>
              <a:t>工作总结</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a:t>
            </a:r>
            <a:r>
              <a:rPr lang="en-US" altLang="zh-CN" sz="100">
                <a:solidFill>
                  <a:prstClr val="black"/>
                </a:solidFill>
                <a:latin typeface="Calibri" panose="020F0502020204030204"/>
                <a:ea typeface="宋体" panose="02010600030101010101" pitchFamily="2" charset="-122"/>
              </a:rPr>
              <a:t>www.1ppt.com/xiazai/zongjie/ </a:t>
            </a:r>
            <a:r>
              <a:rPr lang="zh-CN" altLang="en-US" sz="100">
                <a:solidFill>
                  <a:prstClr val="black"/>
                </a:solidFill>
                <a:latin typeface="Calibri" panose="020F0502020204030204"/>
                <a:ea typeface="宋体" panose="02010600030101010101" pitchFamily="2" charset="-122"/>
              </a:rPr>
              <a:t>工作计划：</a:t>
            </a:r>
            <a:r>
              <a:rPr lang="en-US" altLang="zh-CN" sz="100">
                <a:solidFill>
                  <a:prstClr val="black"/>
                </a:solidFill>
                <a:latin typeface="Calibri" panose="020F0502020204030204"/>
                <a:ea typeface="宋体" panose="02010600030101010101" pitchFamily="2" charset="-122"/>
              </a:rPr>
              <a:t>www.1ppt.com/xiazai/jihua/</a:t>
            </a:r>
          </a:p>
          <a:p>
            <a:r>
              <a:rPr lang="zh-CN" altLang="en-US" sz="100">
                <a:solidFill>
                  <a:prstClr val="black"/>
                </a:solidFill>
                <a:latin typeface="Calibri" panose="020F0502020204030204"/>
                <a:ea typeface="宋体" panose="02010600030101010101" pitchFamily="2" charset="-122"/>
              </a:rPr>
              <a:t>商务</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模板：</a:t>
            </a:r>
            <a:r>
              <a:rPr lang="en-US" altLang="zh-CN" sz="100">
                <a:solidFill>
                  <a:prstClr val="black"/>
                </a:solidFill>
                <a:latin typeface="Calibri" panose="020F0502020204030204"/>
                <a:ea typeface="宋体" panose="02010600030101010101" pitchFamily="2" charset="-122"/>
              </a:rPr>
              <a:t>www.1ppt.com/moban/shangwu/  </a:t>
            </a:r>
            <a:r>
              <a:rPr lang="zh-CN" altLang="en-US" sz="100">
                <a:solidFill>
                  <a:prstClr val="black"/>
                </a:solidFill>
                <a:latin typeface="Calibri" panose="020F0502020204030204"/>
                <a:ea typeface="宋体" panose="02010600030101010101" pitchFamily="2" charset="-122"/>
              </a:rPr>
              <a:t>个人简历</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a:t>
            </a:r>
            <a:r>
              <a:rPr lang="en-US" altLang="zh-CN" sz="100">
                <a:solidFill>
                  <a:prstClr val="black"/>
                </a:solidFill>
                <a:latin typeface="Calibri" panose="020F0502020204030204"/>
                <a:ea typeface="宋体" panose="02010600030101010101" pitchFamily="2" charset="-122"/>
              </a:rPr>
              <a:t>www.1ppt.com/xiazai/jianli/  </a:t>
            </a:r>
          </a:p>
          <a:p>
            <a:r>
              <a:rPr lang="zh-CN" altLang="en-US" sz="100">
                <a:solidFill>
                  <a:prstClr val="black"/>
                </a:solidFill>
                <a:latin typeface="Calibri" panose="020F0502020204030204"/>
                <a:ea typeface="宋体" panose="02010600030101010101" pitchFamily="2" charset="-122"/>
              </a:rPr>
              <a:t>毕业答辩</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a:t>
            </a:r>
            <a:r>
              <a:rPr lang="en-US" altLang="zh-CN" sz="100">
                <a:solidFill>
                  <a:prstClr val="black"/>
                </a:solidFill>
                <a:latin typeface="Calibri" panose="020F0502020204030204"/>
                <a:ea typeface="宋体" panose="02010600030101010101" pitchFamily="2" charset="-122"/>
              </a:rPr>
              <a:t>www.1ppt.com/xiazai/dabian/  </a:t>
            </a:r>
            <a:r>
              <a:rPr lang="zh-CN" altLang="en-US" sz="100">
                <a:solidFill>
                  <a:prstClr val="black"/>
                </a:solidFill>
                <a:latin typeface="Calibri" panose="020F0502020204030204"/>
                <a:ea typeface="宋体" panose="02010600030101010101" pitchFamily="2" charset="-122"/>
              </a:rPr>
              <a:t>工作汇报</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a:t>
            </a:r>
            <a:r>
              <a:rPr lang="en-US" altLang="zh-CN" sz="100">
                <a:solidFill>
                  <a:prstClr val="black"/>
                </a:solidFill>
                <a:latin typeface="Calibri" panose="020F0502020204030204"/>
                <a:ea typeface="宋体" panose="02010600030101010101" pitchFamily="2" charset="-122"/>
              </a:rPr>
              <a:t>www.1ppt.com/xiazai/huibao/    </a:t>
            </a:r>
          </a:p>
          <a:p>
            <a:r>
              <a:rPr lang="en-US" altLang="zh-CN" sz="100">
                <a:solidFill>
                  <a:prstClr val="black"/>
                </a:solidFill>
                <a:latin typeface="Calibri" panose="020F0502020204030204"/>
                <a:ea typeface="宋体" panose="02010600030101010101" pitchFamily="2" charset="-122"/>
              </a:rPr>
              <a:t> </a:t>
            </a:r>
          </a:p>
        </p:txBody>
      </p:sp>
      <p:sp>
        <p:nvSpPr>
          <p:cNvPr id="12" name="矩形 11"/>
          <p:cNvSpPr/>
          <p:nvPr userDrawn="1"/>
        </p:nvSpPr>
        <p:spPr>
          <a:xfrm>
            <a:off x="7230529" y="12153097"/>
            <a:ext cx="675519" cy="246221"/>
          </a:xfrm>
          <a:prstGeom prst="rect">
            <a:avLst/>
          </a:prstGeom>
        </p:spPr>
        <p:txBody>
          <a:bodyPr wrap="square">
            <a:spAutoFit/>
          </a:bodyPr>
          <a:lstStyle/>
          <a:p>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模板下载：</a:t>
            </a:r>
            <a:r>
              <a:rPr lang="en-US" altLang="zh-CN" sz="100">
                <a:solidFill>
                  <a:prstClr val="black"/>
                </a:solidFill>
                <a:latin typeface="Calibri" panose="020F0502020204030204"/>
                <a:ea typeface="宋体" panose="02010600030101010101" pitchFamily="2" charset="-122"/>
              </a:rPr>
              <a:t>www.1ppt.com/moban/          </a:t>
            </a:r>
            <a:r>
              <a:rPr lang="zh-CN" altLang="en-US" sz="100">
                <a:solidFill>
                  <a:prstClr val="black"/>
                </a:solidFill>
                <a:latin typeface="Calibri" panose="020F0502020204030204"/>
                <a:ea typeface="宋体" panose="02010600030101010101" pitchFamily="2" charset="-122"/>
              </a:rPr>
              <a:t>行业</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模板：</a:t>
            </a:r>
            <a:r>
              <a:rPr lang="en-US" altLang="zh-CN" sz="100">
                <a:solidFill>
                  <a:prstClr val="black"/>
                </a:solidFill>
                <a:latin typeface="Calibri" panose="020F0502020204030204"/>
                <a:ea typeface="宋体" panose="02010600030101010101" pitchFamily="2" charset="-122"/>
              </a:rPr>
              <a:t>www.1ppt.com/hangye/ </a:t>
            </a:r>
          </a:p>
          <a:p>
            <a:r>
              <a:rPr lang="zh-CN" altLang="en-US" sz="100">
                <a:solidFill>
                  <a:prstClr val="black"/>
                </a:solidFill>
                <a:latin typeface="Calibri" panose="020F0502020204030204"/>
                <a:ea typeface="宋体" panose="02010600030101010101" pitchFamily="2" charset="-122"/>
              </a:rPr>
              <a:t>节日</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模板：</a:t>
            </a:r>
            <a:r>
              <a:rPr lang="en-US" altLang="zh-CN" sz="100">
                <a:solidFill>
                  <a:prstClr val="black"/>
                </a:solidFill>
                <a:latin typeface="Calibri" panose="020F0502020204030204"/>
                <a:ea typeface="宋体" panose="02010600030101010101" pitchFamily="2" charset="-122"/>
              </a:rPr>
              <a:t>www.1ppt.com/jieri/          PPT</a:t>
            </a:r>
            <a:r>
              <a:rPr lang="zh-CN" altLang="en-US" sz="100">
                <a:solidFill>
                  <a:prstClr val="black"/>
                </a:solidFill>
                <a:latin typeface="Calibri" panose="020F0502020204030204"/>
                <a:ea typeface="宋体" panose="02010600030101010101" pitchFamily="2" charset="-122"/>
              </a:rPr>
              <a:t>素材：</a:t>
            </a:r>
            <a:r>
              <a:rPr lang="en-US" altLang="zh-CN" sz="100">
                <a:solidFill>
                  <a:prstClr val="black"/>
                </a:solidFill>
                <a:latin typeface="Calibri" panose="020F0502020204030204"/>
                <a:ea typeface="宋体" panose="02010600030101010101" pitchFamily="2" charset="-122"/>
              </a:rPr>
              <a:t>www.1ppt.com/sucai/</a:t>
            </a:r>
          </a:p>
          <a:p>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背景图片：</a:t>
            </a:r>
            <a:r>
              <a:rPr lang="en-US" altLang="zh-CN" sz="100">
                <a:solidFill>
                  <a:prstClr val="black"/>
                </a:solidFill>
                <a:latin typeface="Calibri" panose="020F0502020204030204"/>
                <a:ea typeface="宋体" panose="02010600030101010101" pitchFamily="2" charset="-122"/>
              </a:rPr>
              <a:t>www.1ppt.com/beijing/        PPT</a:t>
            </a:r>
            <a:r>
              <a:rPr lang="zh-CN" altLang="en-US" sz="100">
                <a:solidFill>
                  <a:prstClr val="black"/>
                </a:solidFill>
                <a:latin typeface="Calibri" panose="020F0502020204030204"/>
                <a:ea typeface="宋体" panose="02010600030101010101" pitchFamily="2" charset="-122"/>
              </a:rPr>
              <a:t>图表：</a:t>
            </a:r>
            <a:r>
              <a:rPr lang="en-US" altLang="zh-CN" sz="100">
                <a:solidFill>
                  <a:prstClr val="black"/>
                </a:solidFill>
                <a:latin typeface="Calibri" panose="020F0502020204030204"/>
                <a:ea typeface="宋体" panose="02010600030101010101" pitchFamily="2" charset="-122"/>
              </a:rPr>
              <a:t>www.1ppt.com/tubiao/      </a:t>
            </a:r>
          </a:p>
          <a:p>
            <a:r>
              <a:rPr lang="zh-CN" altLang="en-US" sz="100">
                <a:solidFill>
                  <a:prstClr val="black"/>
                </a:solidFill>
                <a:latin typeface="Calibri" panose="020F0502020204030204"/>
                <a:ea typeface="宋体" panose="02010600030101010101" pitchFamily="2" charset="-122"/>
              </a:rPr>
              <a:t>精美</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下载：</a:t>
            </a:r>
            <a:r>
              <a:rPr lang="en-US" altLang="zh-CN" sz="100">
                <a:solidFill>
                  <a:prstClr val="black"/>
                </a:solidFill>
                <a:latin typeface="Calibri" panose="020F0502020204030204"/>
                <a:ea typeface="宋体" panose="02010600030101010101" pitchFamily="2" charset="-122"/>
              </a:rPr>
              <a:t>www.1ppt.com/xiazai/         PPT</a:t>
            </a:r>
            <a:r>
              <a:rPr lang="zh-CN" altLang="en-US" sz="100">
                <a:solidFill>
                  <a:prstClr val="black"/>
                </a:solidFill>
                <a:latin typeface="Calibri" panose="020F0502020204030204"/>
                <a:ea typeface="宋体" panose="02010600030101010101" pitchFamily="2" charset="-122"/>
              </a:rPr>
              <a:t>教程： </a:t>
            </a:r>
            <a:r>
              <a:rPr lang="en-US" altLang="zh-CN" sz="100">
                <a:solidFill>
                  <a:prstClr val="black"/>
                </a:solidFill>
                <a:latin typeface="Calibri" panose="020F0502020204030204"/>
                <a:ea typeface="宋体" panose="02010600030101010101" pitchFamily="2" charset="-122"/>
              </a:rPr>
              <a:t>www.1ppt.com/powerpoint/      </a:t>
            </a:r>
          </a:p>
          <a:p>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课件：</a:t>
            </a:r>
            <a:r>
              <a:rPr lang="en-US" altLang="zh-CN" sz="100">
                <a:solidFill>
                  <a:prstClr val="black"/>
                </a:solidFill>
                <a:latin typeface="Calibri" panose="020F0502020204030204"/>
                <a:ea typeface="宋体" panose="02010600030101010101" pitchFamily="2" charset="-122"/>
              </a:rPr>
              <a:t>www.1ppt.com/kejian/             </a:t>
            </a:r>
            <a:r>
              <a:rPr lang="zh-CN" altLang="en-US" sz="100">
                <a:solidFill>
                  <a:prstClr val="black"/>
                </a:solidFill>
                <a:latin typeface="Calibri" panose="020F0502020204030204"/>
                <a:ea typeface="宋体" panose="02010600030101010101" pitchFamily="2" charset="-122"/>
              </a:rPr>
              <a:t>字体下载：</a:t>
            </a:r>
            <a:r>
              <a:rPr lang="en-US" altLang="zh-CN" sz="100">
                <a:solidFill>
                  <a:prstClr val="black"/>
                </a:solidFill>
                <a:latin typeface="Calibri" panose="020F0502020204030204"/>
                <a:ea typeface="宋体" panose="02010600030101010101" pitchFamily="2" charset="-122"/>
              </a:rPr>
              <a:t>www.1ppt.com/ziti/</a:t>
            </a:r>
          </a:p>
          <a:p>
            <a:r>
              <a:rPr lang="zh-CN" altLang="en-US" sz="100">
                <a:solidFill>
                  <a:prstClr val="black"/>
                </a:solidFill>
                <a:latin typeface="Calibri" panose="020F0502020204030204"/>
                <a:ea typeface="宋体" panose="02010600030101010101" pitchFamily="2" charset="-122"/>
              </a:rPr>
              <a:t>工作总结</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a:t>
            </a:r>
            <a:r>
              <a:rPr lang="en-US" altLang="zh-CN" sz="100">
                <a:solidFill>
                  <a:prstClr val="black"/>
                </a:solidFill>
                <a:latin typeface="Calibri" panose="020F0502020204030204"/>
                <a:ea typeface="宋体" panose="02010600030101010101" pitchFamily="2" charset="-122"/>
              </a:rPr>
              <a:t>www.1ppt.com/xiazai/zongjie/ </a:t>
            </a:r>
            <a:r>
              <a:rPr lang="zh-CN" altLang="en-US" sz="100">
                <a:solidFill>
                  <a:prstClr val="black"/>
                </a:solidFill>
                <a:latin typeface="Calibri" panose="020F0502020204030204"/>
                <a:ea typeface="宋体" panose="02010600030101010101" pitchFamily="2" charset="-122"/>
              </a:rPr>
              <a:t>工作计划：</a:t>
            </a:r>
            <a:r>
              <a:rPr lang="en-US" altLang="zh-CN" sz="100">
                <a:solidFill>
                  <a:prstClr val="black"/>
                </a:solidFill>
                <a:latin typeface="Calibri" panose="020F0502020204030204"/>
                <a:ea typeface="宋体" panose="02010600030101010101" pitchFamily="2" charset="-122"/>
              </a:rPr>
              <a:t>www.1ppt.com/xiazai/jihua/</a:t>
            </a:r>
          </a:p>
          <a:p>
            <a:r>
              <a:rPr lang="zh-CN" altLang="en-US" sz="100">
                <a:solidFill>
                  <a:prstClr val="black"/>
                </a:solidFill>
                <a:latin typeface="Calibri" panose="020F0502020204030204"/>
                <a:ea typeface="宋体" panose="02010600030101010101" pitchFamily="2" charset="-122"/>
              </a:rPr>
              <a:t>商务</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模板：</a:t>
            </a:r>
            <a:r>
              <a:rPr lang="en-US" altLang="zh-CN" sz="100">
                <a:solidFill>
                  <a:prstClr val="black"/>
                </a:solidFill>
                <a:latin typeface="Calibri" panose="020F0502020204030204"/>
                <a:ea typeface="宋体" panose="02010600030101010101" pitchFamily="2" charset="-122"/>
              </a:rPr>
              <a:t>www.1ppt.com/moban/shangwu/  </a:t>
            </a:r>
            <a:r>
              <a:rPr lang="zh-CN" altLang="en-US" sz="100">
                <a:solidFill>
                  <a:prstClr val="black"/>
                </a:solidFill>
                <a:latin typeface="Calibri" panose="020F0502020204030204"/>
                <a:ea typeface="宋体" panose="02010600030101010101" pitchFamily="2" charset="-122"/>
              </a:rPr>
              <a:t>个人简历</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a:t>
            </a:r>
            <a:r>
              <a:rPr lang="en-US" altLang="zh-CN" sz="100">
                <a:solidFill>
                  <a:prstClr val="black"/>
                </a:solidFill>
                <a:latin typeface="Calibri" panose="020F0502020204030204"/>
                <a:ea typeface="宋体" panose="02010600030101010101" pitchFamily="2" charset="-122"/>
              </a:rPr>
              <a:t>www.1ppt.com/xiazai/jianli/  </a:t>
            </a:r>
          </a:p>
          <a:p>
            <a:r>
              <a:rPr lang="zh-CN" altLang="en-US" sz="100">
                <a:solidFill>
                  <a:prstClr val="black"/>
                </a:solidFill>
                <a:latin typeface="Calibri" panose="020F0502020204030204"/>
                <a:ea typeface="宋体" panose="02010600030101010101" pitchFamily="2" charset="-122"/>
              </a:rPr>
              <a:t>毕业答辩</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a:t>
            </a:r>
            <a:r>
              <a:rPr lang="en-US" altLang="zh-CN" sz="100">
                <a:solidFill>
                  <a:prstClr val="black"/>
                </a:solidFill>
                <a:latin typeface="Calibri" panose="020F0502020204030204"/>
                <a:ea typeface="宋体" panose="02010600030101010101" pitchFamily="2" charset="-122"/>
              </a:rPr>
              <a:t>www.1ppt.com/xiazai/dabian/  </a:t>
            </a:r>
            <a:r>
              <a:rPr lang="zh-CN" altLang="en-US" sz="100">
                <a:solidFill>
                  <a:prstClr val="black"/>
                </a:solidFill>
                <a:latin typeface="Calibri" panose="020F0502020204030204"/>
                <a:ea typeface="宋体" panose="02010600030101010101" pitchFamily="2" charset="-122"/>
              </a:rPr>
              <a:t>工作汇报</a:t>
            </a:r>
            <a:r>
              <a:rPr lang="en-US" altLang="zh-CN" sz="100">
                <a:solidFill>
                  <a:prstClr val="black"/>
                </a:solidFill>
                <a:latin typeface="Calibri" panose="020F0502020204030204"/>
                <a:ea typeface="宋体" panose="02010600030101010101" pitchFamily="2" charset="-122"/>
              </a:rPr>
              <a:t>PPT</a:t>
            </a:r>
            <a:r>
              <a:rPr lang="zh-CN" altLang="en-US" sz="100">
                <a:solidFill>
                  <a:prstClr val="black"/>
                </a:solidFill>
                <a:latin typeface="Calibri" panose="020F0502020204030204"/>
                <a:ea typeface="宋体" panose="02010600030101010101" pitchFamily="2" charset="-122"/>
              </a:rPr>
              <a:t>：</a:t>
            </a:r>
            <a:r>
              <a:rPr lang="en-US" altLang="zh-CN" sz="100">
                <a:solidFill>
                  <a:prstClr val="black"/>
                </a:solidFill>
                <a:latin typeface="Calibri" panose="020F0502020204030204"/>
                <a:ea typeface="宋体" panose="02010600030101010101" pitchFamily="2" charset="-122"/>
              </a:rPr>
              <a:t>www.1ppt.com/xiazai/huibao/    </a:t>
            </a:r>
          </a:p>
          <a:p>
            <a:r>
              <a:rPr lang="en-US" altLang="zh-CN" sz="100">
                <a:solidFill>
                  <a:prstClr val="black"/>
                </a:solidFill>
                <a:latin typeface="Calibri" panose="020F0502020204030204"/>
                <a:ea typeface="宋体" panose="02010600030101010101" pitchFamily="2" charset="-122"/>
              </a:rPr>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31863" y="960014"/>
            <a:ext cx="3426883" cy="3360050"/>
          </a:xfrm>
        </p:spPr>
        <p:txBody>
          <a:bodyPr anchor="b"/>
          <a:lstStyle>
            <a:lvl1pPr>
              <a:defRPr sz="2790"/>
            </a:lvl1pPr>
          </a:lstStyle>
          <a:p>
            <a:r>
              <a:rPr lang="zh-CN" altLang="en-US"/>
              <a:t>单击此处编辑母版标题样式</a:t>
            </a:r>
          </a:p>
        </p:txBody>
      </p:sp>
      <p:sp>
        <p:nvSpPr>
          <p:cNvPr id="3" name="内容占位符 2"/>
          <p:cNvSpPr>
            <a:spLocks noGrp="1"/>
          </p:cNvSpPr>
          <p:nvPr>
            <p:ph idx="1"/>
          </p:nvPr>
        </p:nvSpPr>
        <p:spPr>
          <a:xfrm>
            <a:off x="4517068" y="2073365"/>
            <a:ext cx="5378976" cy="10233485"/>
          </a:xfrm>
        </p:spPr>
        <p:txBody>
          <a:bodyPr/>
          <a:lstStyle>
            <a:lvl1pPr>
              <a:defRPr sz="2790"/>
            </a:lvl1pPr>
            <a:lvl2pPr>
              <a:defRPr sz="2440"/>
            </a:lvl2pPr>
            <a:lvl3pPr>
              <a:defRPr sz="2090"/>
            </a:lvl3pPr>
            <a:lvl4pPr>
              <a:defRPr sz="1745"/>
            </a:lvl4pPr>
            <a:lvl5pPr>
              <a:defRPr sz="1745"/>
            </a:lvl5pPr>
            <a:lvl6pPr>
              <a:defRPr sz="1745"/>
            </a:lvl6pPr>
            <a:lvl7pPr>
              <a:defRPr sz="1745"/>
            </a:lvl7pPr>
            <a:lvl8pPr>
              <a:defRPr sz="1745"/>
            </a:lvl8pPr>
            <a:lvl9pPr>
              <a:defRPr sz="174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731863" y="4320064"/>
            <a:ext cx="3426883" cy="8003453"/>
          </a:xfrm>
        </p:spPr>
        <p:txBody>
          <a:bodyPr/>
          <a:lstStyle>
            <a:lvl1pPr marL="0" indent="0">
              <a:buNone/>
              <a:defRPr sz="1395"/>
            </a:lvl1pPr>
            <a:lvl2pPr marL="398145" indent="0">
              <a:buNone/>
              <a:defRPr sz="1220"/>
            </a:lvl2pPr>
            <a:lvl3pPr marL="796925" indent="0">
              <a:buNone/>
              <a:defRPr sz="1045"/>
            </a:lvl3pPr>
            <a:lvl4pPr marL="1195070" indent="0">
              <a:buNone/>
              <a:defRPr sz="870"/>
            </a:lvl4pPr>
            <a:lvl5pPr marL="1593850" indent="0">
              <a:buNone/>
              <a:defRPr sz="870"/>
            </a:lvl5pPr>
            <a:lvl6pPr marL="1991995" indent="0">
              <a:buNone/>
              <a:defRPr sz="870"/>
            </a:lvl6pPr>
            <a:lvl7pPr marL="2390775" indent="0">
              <a:buNone/>
              <a:defRPr sz="870"/>
            </a:lvl7pPr>
            <a:lvl8pPr marL="2788920" indent="0">
              <a:buNone/>
              <a:defRPr sz="870"/>
            </a:lvl8pPr>
            <a:lvl9pPr marL="3187700" indent="0">
              <a:buNone/>
              <a:defRPr sz="87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extLst>
              <a:ext uri="{96DAC541-7B7A-43D3-8B79-37D633B846F1}">
                <asvg:svgBlip xmlns:asvg="http://schemas.microsoft.com/office/drawing/2016/SVG/main" r:embed="rId3"/>
              </a:ext>
            </a:extLst>
          </a:blip>
          <a:srcRect/>
          <a:stretch>
            <a:fillRect l="-52000" r="-52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31863" y="960014"/>
            <a:ext cx="3426883" cy="3360050"/>
          </a:xfrm>
        </p:spPr>
        <p:txBody>
          <a:bodyPr anchor="b"/>
          <a:lstStyle>
            <a:lvl1pPr>
              <a:defRPr sz="2790"/>
            </a:lvl1pPr>
          </a:lstStyle>
          <a:p>
            <a:r>
              <a:rPr lang="zh-CN" altLang="en-US"/>
              <a:t>单击此处编辑母版标题样式</a:t>
            </a:r>
          </a:p>
        </p:txBody>
      </p:sp>
      <p:sp>
        <p:nvSpPr>
          <p:cNvPr id="3" name="图片占位符 2"/>
          <p:cNvSpPr>
            <a:spLocks noGrp="1"/>
          </p:cNvSpPr>
          <p:nvPr>
            <p:ph type="pic" idx="1"/>
          </p:nvPr>
        </p:nvSpPr>
        <p:spPr>
          <a:xfrm>
            <a:off x="4517068" y="2073365"/>
            <a:ext cx="5378976" cy="10233485"/>
          </a:xfrm>
        </p:spPr>
        <p:txBody>
          <a:bodyPr/>
          <a:lstStyle>
            <a:lvl1pPr marL="0" indent="0">
              <a:buNone/>
              <a:defRPr sz="2790"/>
            </a:lvl1pPr>
            <a:lvl2pPr marL="398145" indent="0">
              <a:buNone/>
              <a:defRPr sz="2440"/>
            </a:lvl2pPr>
            <a:lvl3pPr marL="796925" indent="0">
              <a:buNone/>
              <a:defRPr sz="2090"/>
            </a:lvl3pPr>
            <a:lvl4pPr marL="1195070" indent="0">
              <a:buNone/>
              <a:defRPr sz="1745"/>
            </a:lvl4pPr>
            <a:lvl5pPr marL="1593850" indent="0">
              <a:buNone/>
              <a:defRPr sz="1745"/>
            </a:lvl5pPr>
            <a:lvl6pPr marL="1991995" indent="0">
              <a:buNone/>
              <a:defRPr sz="1745"/>
            </a:lvl6pPr>
            <a:lvl7pPr marL="2390775" indent="0">
              <a:buNone/>
              <a:defRPr sz="1745"/>
            </a:lvl7pPr>
            <a:lvl8pPr marL="2788920" indent="0">
              <a:buNone/>
              <a:defRPr sz="1745"/>
            </a:lvl8pPr>
            <a:lvl9pPr marL="3187700" indent="0">
              <a:buNone/>
              <a:defRPr sz="1745"/>
            </a:lvl9pPr>
          </a:lstStyle>
          <a:p>
            <a:r>
              <a:rPr lang="zh-CN" altLang="en-US"/>
              <a:t>单击图标添加图片</a:t>
            </a:r>
          </a:p>
        </p:txBody>
      </p:sp>
      <p:sp>
        <p:nvSpPr>
          <p:cNvPr id="4" name="文本占位符 3"/>
          <p:cNvSpPr>
            <a:spLocks noGrp="1"/>
          </p:cNvSpPr>
          <p:nvPr>
            <p:ph type="body" sz="half" idx="2"/>
          </p:nvPr>
        </p:nvSpPr>
        <p:spPr>
          <a:xfrm>
            <a:off x="731863" y="4320064"/>
            <a:ext cx="3426883" cy="8003453"/>
          </a:xfrm>
        </p:spPr>
        <p:txBody>
          <a:bodyPr/>
          <a:lstStyle>
            <a:lvl1pPr marL="0" indent="0">
              <a:buNone/>
              <a:defRPr sz="1395"/>
            </a:lvl1pPr>
            <a:lvl2pPr marL="398145" indent="0">
              <a:buNone/>
              <a:defRPr sz="1220"/>
            </a:lvl2pPr>
            <a:lvl3pPr marL="796925" indent="0">
              <a:buNone/>
              <a:defRPr sz="1045"/>
            </a:lvl3pPr>
            <a:lvl4pPr marL="1195070" indent="0">
              <a:buNone/>
              <a:defRPr sz="870"/>
            </a:lvl4pPr>
            <a:lvl5pPr marL="1593850" indent="0">
              <a:buNone/>
              <a:defRPr sz="870"/>
            </a:lvl5pPr>
            <a:lvl6pPr marL="1991995" indent="0">
              <a:buNone/>
              <a:defRPr sz="870"/>
            </a:lvl6pPr>
            <a:lvl7pPr marL="2390775" indent="0">
              <a:buNone/>
              <a:defRPr sz="870"/>
            </a:lvl7pPr>
            <a:lvl8pPr marL="2788920" indent="0">
              <a:buNone/>
              <a:defRPr sz="870"/>
            </a:lvl8pPr>
            <a:lvl9pPr marL="3187700" indent="0">
              <a:buNone/>
              <a:defRPr sz="87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7B43034-5666-4088-908E-90BF970F5519}" type="datetimeFigureOut">
              <a:rPr lang="zh-CN" altLang="en-US" smtClean="0"/>
              <a:t>2021/11/20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AA8925-78AA-4D71-A293-67AA713F8EE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l="-52000" r="-52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30478" y="766679"/>
            <a:ext cx="9164182" cy="2783376"/>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730478" y="3833390"/>
            <a:ext cx="9164182" cy="913680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730478" y="13346865"/>
            <a:ext cx="2390656" cy="766678"/>
          </a:xfrm>
          <a:prstGeom prst="rect">
            <a:avLst/>
          </a:prstGeom>
        </p:spPr>
        <p:txBody>
          <a:bodyPr vert="horz" lIns="91440" tIns="45720" rIns="91440" bIns="45720" rtlCol="0" anchor="ctr"/>
          <a:lstStyle>
            <a:lvl1pPr algn="l">
              <a:defRPr sz="1045">
                <a:solidFill>
                  <a:schemeClr val="tx1">
                    <a:tint val="75000"/>
                  </a:schemeClr>
                </a:solidFill>
              </a:defRPr>
            </a:lvl1pPr>
          </a:lstStyle>
          <a:p>
            <a:fld id="{87B43034-5666-4088-908E-90BF970F5519}" type="datetimeFigureOut">
              <a:rPr lang="zh-CN" altLang="en-US" smtClean="0"/>
              <a:t>2021/11/20</a:t>
            </a:fld>
            <a:endParaRPr lang="zh-CN" altLang="en-US"/>
          </a:p>
        </p:txBody>
      </p:sp>
      <p:sp>
        <p:nvSpPr>
          <p:cNvPr id="5" name="页脚占位符 4"/>
          <p:cNvSpPr>
            <a:spLocks noGrp="1"/>
          </p:cNvSpPr>
          <p:nvPr>
            <p:ph type="ftr" sz="quarter" idx="3"/>
          </p:nvPr>
        </p:nvSpPr>
        <p:spPr>
          <a:xfrm>
            <a:off x="3519577" y="13346865"/>
            <a:ext cx="3585984" cy="766678"/>
          </a:xfrm>
          <a:prstGeom prst="rect">
            <a:avLst/>
          </a:prstGeom>
        </p:spPr>
        <p:txBody>
          <a:bodyPr vert="horz" lIns="91440" tIns="45720" rIns="91440" bIns="45720" rtlCol="0" anchor="ctr"/>
          <a:lstStyle>
            <a:lvl1pPr algn="ctr">
              <a:defRPr sz="104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504004" y="13346865"/>
            <a:ext cx="2390656" cy="766678"/>
          </a:xfrm>
          <a:prstGeom prst="rect">
            <a:avLst/>
          </a:prstGeom>
        </p:spPr>
        <p:txBody>
          <a:bodyPr vert="horz" lIns="91440" tIns="45720" rIns="91440" bIns="45720" rtlCol="0" anchor="ctr"/>
          <a:lstStyle>
            <a:lvl1pPr algn="r">
              <a:defRPr sz="1045">
                <a:solidFill>
                  <a:schemeClr val="tx1">
                    <a:tint val="75000"/>
                  </a:schemeClr>
                </a:solidFill>
              </a:defRPr>
            </a:lvl1pPr>
          </a:lstStyle>
          <a:p>
            <a:fld id="{15AA8925-78AA-4D71-A293-67AA713F8EE9}" type="slidenum">
              <a:rPr lang="zh-CN" altLang="en-US" smtClean="0"/>
              <a:t>‹#›</a:t>
            </a:fld>
            <a:endParaRPr lang="zh-CN" altLang="en-US"/>
          </a:p>
        </p:txBody>
      </p:sp>
      <p:pic>
        <p:nvPicPr>
          <p:cNvPr id="9" name="图片 8" descr="图标&#10;&#10;描述已自动生成"/>
          <p:cNvPicPr>
            <a:picLocks noChangeAspect="1"/>
          </p:cNvPicPr>
          <p:nvPr userDrawn="1"/>
        </p:nvPicPr>
        <p:blipFill>
          <a:blip r:embed="rId15" cstate="print">
            <a:duotone>
              <a:schemeClr val="accent1">
                <a:shade val="45000"/>
                <a:satMod val="135000"/>
              </a:schemeClr>
              <a:prstClr val="white"/>
            </a:duoton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2308482" y="286670"/>
            <a:ext cx="458896" cy="458896"/>
          </a:xfrm>
          <a:prstGeom prst="rect">
            <a:avLst/>
          </a:prstGeom>
        </p:spPr>
      </p:pic>
      <p:sp>
        <p:nvSpPr>
          <p:cNvPr id="12" name="文本框 11"/>
          <p:cNvSpPr txBox="1"/>
          <p:nvPr userDrawn="1"/>
        </p:nvSpPr>
        <p:spPr>
          <a:xfrm>
            <a:off x="844866" y="339207"/>
            <a:ext cx="1563248" cy="369332"/>
          </a:xfrm>
          <a:prstGeom prst="rect">
            <a:avLst/>
          </a:prstGeom>
          <a:noFill/>
          <a:ln>
            <a:noFill/>
          </a:ln>
        </p:spPr>
        <p:txBody>
          <a:bodyPr wrap="none" rtlCol="0">
            <a:spAutoFit/>
          </a:bodyPr>
          <a:lstStyle/>
          <a:p>
            <a:r>
              <a:rPr lang="en-US" altLang="zh-CN" sz="1800">
                <a:solidFill>
                  <a:schemeClr val="bg1"/>
                </a:solidFill>
                <a:effectLst>
                  <a:reflection blurRad="6350" stA="55000" endA="50" endPos="85000" dist="29997" dir="5400000" sy="-100000" algn="bl" rotWithShape="0"/>
                </a:effectLst>
                <a:latin typeface="华文琥珀" panose="02010800040101010101" pitchFamily="2" charset="-122"/>
                <a:ea typeface="华文琥珀" panose="02010800040101010101" pitchFamily="2" charset="-122"/>
              </a:rPr>
              <a:t>@</a:t>
            </a:r>
            <a:r>
              <a:rPr lang="zh-CN" altLang="en-US" sz="1800">
                <a:solidFill>
                  <a:schemeClr val="bg1"/>
                </a:solidFill>
                <a:effectLst>
                  <a:reflection blurRad="6350" stA="55000" endA="50" endPos="85000" dist="29997" dir="5400000" sy="-100000" algn="bl" rotWithShape="0"/>
                </a:effectLst>
                <a:latin typeface="华文琥珀" panose="02010800040101010101" pitchFamily="2" charset="-122"/>
                <a:ea typeface="华文琥珀" panose="02010800040101010101" pitchFamily="2" charset="-122"/>
              </a:rPr>
              <a:t>阿西拜</a:t>
            </a:r>
            <a:r>
              <a:rPr lang="en-US" altLang="zh-CN" sz="1800">
                <a:solidFill>
                  <a:schemeClr val="bg1"/>
                </a:solidFill>
                <a:effectLst>
                  <a:reflection blurRad="6350" stA="55000" endA="50" endPos="85000" dist="29997" dir="5400000" sy="-100000" algn="bl" rotWithShape="0"/>
                </a:effectLst>
                <a:latin typeface="华文琥珀" panose="02010800040101010101" pitchFamily="2" charset="-122"/>
                <a:ea typeface="华文琥珀" panose="02010800040101010101" pitchFamily="2" charset="-122"/>
              </a:rPr>
              <a:t>-</a:t>
            </a:r>
            <a:r>
              <a:rPr lang="zh-CN" altLang="en-US" sz="1800">
                <a:solidFill>
                  <a:schemeClr val="bg1"/>
                </a:solidFill>
                <a:effectLst>
                  <a:reflection blurRad="6350" stA="55000" endA="50" endPos="85000" dist="29997" dir="5400000" sy="-100000" algn="bl" rotWithShape="0"/>
                </a:effectLst>
                <a:latin typeface="华文琥珀" panose="02010800040101010101" pitchFamily="2" charset="-122"/>
                <a:ea typeface="华文琥珀" panose="02010800040101010101" pitchFamily="2" charset="-122"/>
              </a:rPr>
              <a:t>南昌</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96925" rtl="0" eaLnBrk="1" latinLnBrk="0" hangingPunct="1">
        <a:lnSpc>
          <a:spcPct val="90000"/>
        </a:lnSpc>
        <a:spcBef>
          <a:spcPct val="0"/>
        </a:spcBef>
        <a:buNone/>
        <a:defRPr sz="3835" kern="1200">
          <a:solidFill>
            <a:schemeClr val="tx1"/>
          </a:solidFill>
          <a:latin typeface="+mj-lt"/>
          <a:ea typeface="+mj-ea"/>
          <a:cs typeface="+mj-cs"/>
        </a:defRPr>
      </a:lvl1pPr>
    </p:titleStyle>
    <p:bodyStyle>
      <a:lvl1pPr marL="199390" indent="-199390" algn="l" defTabSz="796925" rtl="0" eaLnBrk="1" latinLnBrk="0" hangingPunct="1">
        <a:lnSpc>
          <a:spcPct val="90000"/>
        </a:lnSpc>
        <a:spcBef>
          <a:spcPts val="870"/>
        </a:spcBef>
        <a:buFont typeface="Arial" panose="020B0604020202020204" pitchFamily="34" charset="0"/>
        <a:buChar char="•"/>
        <a:defRPr sz="2440" kern="1200">
          <a:solidFill>
            <a:schemeClr val="tx1"/>
          </a:solidFill>
          <a:latin typeface="+mn-lt"/>
          <a:ea typeface="+mn-ea"/>
          <a:cs typeface="+mn-cs"/>
        </a:defRPr>
      </a:lvl1pPr>
      <a:lvl2pPr marL="597535" indent="-199390" algn="l" defTabSz="796925" rtl="0" eaLnBrk="1" latinLnBrk="0" hangingPunct="1">
        <a:lnSpc>
          <a:spcPct val="90000"/>
        </a:lnSpc>
        <a:spcBef>
          <a:spcPts val="435"/>
        </a:spcBef>
        <a:buFont typeface="Arial" panose="020B0604020202020204" pitchFamily="34" charset="0"/>
        <a:buChar char="•"/>
        <a:defRPr sz="2090" kern="1200">
          <a:solidFill>
            <a:schemeClr val="tx1"/>
          </a:solidFill>
          <a:latin typeface="+mn-lt"/>
          <a:ea typeface="+mn-ea"/>
          <a:cs typeface="+mn-cs"/>
        </a:defRPr>
      </a:lvl2pPr>
      <a:lvl3pPr marL="996315" indent="-199390" algn="l" defTabSz="796925" rtl="0" eaLnBrk="1" latinLnBrk="0" hangingPunct="1">
        <a:lnSpc>
          <a:spcPct val="90000"/>
        </a:lnSpc>
        <a:spcBef>
          <a:spcPts val="435"/>
        </a:spcBef>
        <a:buFont typeface="Arial" panose="020B0604020202020204" pitchFamily="34" charset="0"/>
        <a:buChar char="•"/>
        <a:defRPr sz="1745" kern="1200">
          <a:solidFill>
            <a:schemeClr val="tx1"/>
          </a:solidFill>
          <a:latin typeface="+mn-lt"/>
          <a:ea typeface="+mn-ea"/>
          <a:cs typeface="+mn-cs"/>
        </a:defRPr>
      </a:lvl3pPr>
      <a:lvl4pPr marL="1394460" indent="-199390" algn="l" defTabSz="796925"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4pPr>
      <a:lvl5pPr marL="1793240" indent="-199390" algn="l" defTabSz="796925"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5pPr>
      <a:lvl6pPr marL="2191385" indent="-199390" algn="l" defTabSz="796925"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0165" indent="-199390" algn="l" defTabSz="796925"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88310" indent="-199390" algn="l" defTabSz="796925"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7090" indent="-199390" algn="l" defTabSz="796925"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p:bodyStyle>
    <p:otherStyle>
      <a:defPPr>
        <a:defRPr lang="zh-CN"/>
      </a:defPPr>
      <a:lvl1pPr marL="0" algn="l" defTabSz="796925" rtl="0" eaLnBrk="1" latinLnBrk="0" hangingPunct="1">
        <a:defRPr sz="1570" kern="1200">
          <a:solidFill>
            <a:schemeClr val="tx1"/>
          </a:solidFill>
          <a:latin typeface="+mn-lt"/>
          <a:ea typeface="+mn-ea"/>
          <a:cs typeface="+mn-cs"/>
        </a:defRPr>
      </a:lvl1pPr>
      <a:lvl2pPr marL="398145" algn="l" defTabSz="796925" rtl="0" eaLnBrk="1" latinLnBrk="0" hangingPunct="1">
        <a:defRPr sz="1570" kern="1200">
          <a:solidFill>
            <a:schemeClr val="tx1"/>
          </a:solidFill>
          <a:latin typeface="+mn-lt"/>
          <a:ea typeface="+mn-ea"/>
          <a:cs typeface="+mn-cs"/>
        </a:defRPr>
      </a:lvl2pPr>
      <a:lvl3pPr marL="796925" algn="l" defTabSz="796925" rtl="0" eaLnBrk="1" latinLnBrk="0" hangingPunct="1">
        <a:defRPr sz="1570" kern="1200">
          <a:solidFill>
            <a:schemeClr val="tx1"/>
          </a:solidFill>
          <a:latin typeface="+mn-lt"/>
          <a:ea typeface="+mn-ea"/>
          <a:cs typeface="+mn-cs"/>
        </a:defRPr>
      </a:lvl3pPr>
      <a:lvl4pPr marL="1195070" algn="l" defTabSz="796925" rtl="0" eaLnBrk="1" latinLnBrk="0" hangingPunct="1">
        <a:defRPr sz="1570" kern="1200">
          <a:solidFill>
            <a:schemeClr val="tx1"/>
          </a:solidFill>
          <a:latin typeface="+mn-lt"/>
          <a:ea typeface="+mn-ea"/>
          <a:cs typeface="+mn-cs"/>
        </a:defRPr>
      </a:lvl4pPr>
      <a:lvl5pPr marL="1593850" algn="l" defTabSz="796925" rtl="0" eaLnBrk="1" latinLnBrk="0" hangingPunct="1">
        <a:defRPr sz="1570" kern="1200">
          <a:solidFill>
            <a:schemeClr val="tx1"/>
          </a:solidFill>
          <a:latin typeface="+mn-lt"/>
          <a:ea typeface="+mn-ea"/>
          <a:cs typeface="+mn-cs"/>
        </a:defRPr>
      </a:lvl5pPr>
      <a:lvl6pPr marL="1991995" algn="l" defTabSz="796925" rtl="0" eaLnBrk="1" latinLnBrk="0" hangingPunct="1">
        <a:defRPr sz="1570" kern="1200">
          <a:solidFill>
            <a:schemeClr val="tx1"/>
          </a:solidFill>
          <a:latin typeface="+mn-lt"/>
          <a:ea typeface="+mn-ea"/>
          <a:cs typeface="+mn-cs"/>
        </a:defRPr>
      </a:lvl6pPr>
      <a:lvl7pPr marL="2390775" algn="l" defTabSz="796925" rtl="0" eaLnBrk="1" latinLnBrk="0" hangingPunct="1">
        <a:defRPr sz="1570" kern="1200">
          <a:solidFill>
            <a:schemeClr val="tx1"/>
          </a:solidFill>
          <a:latin typeface="+mn-lt"/>
          <a:ea typeface="+mn-ea"/>
          <a:cs typeface="+mn-cs"/>
        </a:defRPr>
      </a:lvl7pPr>
      <a:lvl8pPr marL="2788920" algn="l" defTabSz="796925" rtl="0" eaLnBrk="1" latinLnBrk="0" hangingPunct="1">
        <a:defRPr sz="1570" kern="1200">
          <a:solidFill>
            <a:schemeClr val="tx1"/>
          </a:solidFill>
          <a:latin typeface="+mn-lt"/>
          <a:ea typeface="+mn-ea"/>
          <a:cs typeface="+mn-cs"/>
        </a:defRPr>
      </a:lvl8pPr>
      <a:lvl9pPr marL="3187700" algn="l" defTabSz="796925" rtl="0" eaLnBrk="1" latinLnBrk="0" hangingPunct="1">
        <a:defRPr sz="15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customXml" Target="../ink/ink3.xml"/><Relationship Id="rId4" Type="http://schemas.openxmlformats.org/officeDocument/2006/relationships/image" Target="../media/image6.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hronos.org/registry/OpenGL-Refpages/gl4/html/glTexImage2D.xhtml"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customXml" Target="../ink/ink4.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C4A9EB4-F338-4FFD-A4D2-93C1106127FA}"/>
              </a:ext>
            </a:extLst>
          </p:cNvPr>
          <p:cNvSpPr/>
          <p:nvPr/>
        </p:nvSpPr>
        <p:spPr>
          <a:xfrm>
            <a:off x="771226" y="7331589"/>
            <a:ext cx="5894278" cy="24377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E70715E-8F68-44A6-9C11-7FA44F95ED5E}"/>
              </a:ext>
            </a:extLst>
          </p:cNvPr>
          <p:cNvSpPr/>
          <p:nvPr/>
        </p:nvSpPr>
        <p:spPr>
          <a:xfrm>
            <a:off x="771226" y="4268354"/>
            <a:ext cx="6255482" cy="29813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 name="Picture 2">
            <a:extLst>
              <a:ext uri="{FF2B5EF4-FFF2-40B4-BE49-F238E27FC236}">
                <a16:creationId xmlns:a16="http://schemas.microsoft.com/office/drawing/2014/main" id="{F77415E6-8B57-4BB8-999A-1ABD41151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569" y="908050"/>
            <a:ext cx="7620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CC1E2C56-077F-4C6B-9E8D-56202B80862A}"/>
              </a:ext>
            </a:extLst>
          </p:cNvPr>
          <p:cNvSpPr txBox="1"/>
          <p:nvPr/>
        </p:nvSpPr>
        <p:spPr>
          <a:xfrm>
            <a:off x="2184828" y="3889375"/>
            <a:ext cx="6255482"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有阴影的时候你能更容易地区分出物体之间的位置关系</a:t>
            </a:r>
            <a:endParaRPr lang="zh-CN" altLang="en-US">
              <a:solidFill>
                <a:schemeClr val="bg1"/>
              </a:solidFill>
            </a:endParaRPr>
          </a:p>
        </p:txBody>
      </p:sp>
      <p:sp>
        <p:nvSpPr>
          <p:cNvPr id="24" name="文本框 23">
            <a:extLst>
              <a:ext uri="{FF2B5EF4-FFF2-40B4-BE49-F238E27FC236}">
                <a16:creationId xmlns:a16="http://schemas.microsoft.com/office/drawing/2014/main" id="{C21807BA-7A63-44D5-820F-9249E91FA81C}"/>
              </a:ext>
            </a:extLst>
          </p:cNvPr>
          <p:cNvSpPr txBox="1"/>
          <p:nvPr/>
        </p:nvSpPr>
        <p:spPr>
          <a:xfrm>
            <a:off x="2657292" y="354052"/>
            <a:ext cx="5310554" cy="369332"/>
          </a:xfrm>
          <a:prstGeom prst="rect">
            <a:avLst/>
          </a:prstGeom>
          <a:noFill/>
        </p:spPr>
        <p:txBody>
          <a:bodyPr wrap="square">
            <a:spAutoFit/>
          </a:bodyPr>
          <a:lstStyle/>
          <a:p>
            <a:pPr algn="ctr"/>
            <a:r>
              <a:rPr lang="zh-CN" altLang="en-US" b="1">
                <a:solidFill>
                  <a:srgbClr val="FFC000"/>
                </a:solidFill>
              </a:rPr>
              <a:t>阴影映射（shadow mapping）</a:t>
            </a:r>
          </a:p>
        </p:txBody>
      </p:sp>
      <p:pic>
        <p:nvPicPr>
          <p:cNvPr id="10" name="Picture 4">
            <a:extLst>
              <a:ext uri="{FF2B5EF4-FFF2-40B4-BE49-F238E27FC236}">
                <a16:creationId xmlns:a16="http://schemas.microsoft.com/office/drawing/2014/main" id="{3B7D60CB-077C-475B-BE14-B7B931421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26" y="4258707"/>
            <a:ext cx="6191250" cy="2952750"/>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5046FDA4-C385-4AC9-A0CA-EE0E19D8AFFE}"/>
              </a:ext>
            </a:extLst>
          </p:cNvPr>
          <p:cNvSpPr txBox="1"/>
          <p:nvPr/>
        </p:nvSpPr>
        <p:spPr>
          <a:xfrm>
            <a:off x="7101094" y="4287861"/>
            <a:ext cx="2986149" cy="646331"/>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蓝线</a:t>
            </a:r>
            <a:r>
              <a:rPr lang="zh-CN" altLang="en-US">
                <a:solidFill>
                  <a:schemeClr val="bg1"/>
                </a:solidFill>
                <a:latin typeface="Microsoft Yahei" panose="020B0503020204020204" pitchFamily="34" charset="-122"/>
                <a:ea typeface="Microsoft Yahei" panose="020B0503020204020204" pitchFamily="34" charset="-122"/>
              </a:rPr>
              <a:t>：</a:t>
            </a:r>
            <a:r>
              <a:rPr lang="zh-CN" altLang="en-US" b="0" i="0">
                <a:solidFill>
                  <a:schemeClr val="bg1"/>
                </a:solidFill>
                <a:effectLst/>
                <a:latin typeface="Microsoft Yahei" panose="020B0503020204020204" pitchFamily="34" charset="-122"/>
                <a:ea typeface="Microsoft Yahei" panose="020B0503020204020204" pitchFamily="34" charset="-122"/>
              </a:rPr>
              <a:t>光源可以照到的片段</a:t>
            </a:r>
            <a:endParaRPr lang="en-US" altLang="zh-CN" b="0" i="0">
              <a:solidFill>
                <a:schemeClr val="bg1"/>
              </a:solidFill>
              <a:effectLst/>
              <a:latin typeface="Microsoft Yahei" panose="020B0503020204020204" pitchFamily="34" charset="-122"/>
              <a:ea typeface="Microsoft Yahei" panose="020B0503020204020204" pitchFamily="34" charset="-122"/>
            </a:endParaRPr>
          </a:p>
          <a:p>
            <a:r>
              <a:rPr lang="zh-CN" altLang="en-US" b="0" i="0">
                <a:solidFill>
                  <a:schemeClr val="bg1"/>
                </a:solidFill>
                <a:effectLst/>
                <a:latin typeface="Microsoft Yahei" panose="020B0503020204020204" pitchFamily="34" charset="-122"/>
                <a:ea typeface="Microsoft Yahei" panose="020B0503020204020204" pitchFamily="34" charset="-122"/>
              </a:rPr>
              <a:t>黑线：被遮挡的片段</a:t>
            </a:r>
            <a:endParaRPr lang="en-US" altLang="zh-CN" b="0" i="0">
              <a:solidFill>
                <a:schemeClr val="bg1"/>
              </a:solidFill>
              <a:effectLst/>
              <a:latin typeface="Microsoft Yahei" panose="020B0503020204020204" pitchFamily="34" charset="-122"/>
              <a:ea typeface="Microsoft Yahei" panose="020B0503020204020204" pitchFamily="34" charset="-122"/>
            </a:endParaRPr>
          </a:p>
        </p:txBody>
      </p:sp>
      <p:pic>
        <p:nvPicPr>
          <p:cNvPr id="1030" name="Picture 6">
            <a:extLst>
              <a:ext uri="{FF2B5EF4-FFF2-40B4-BE49-F238E27FC236}">
                <a16:creationId xmlns:a16="http://schemas.microsoft.com/office/drawing/2014/main" id="{FE814467-9CE7-4DD1-B04B-434FB75B7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26" y="7331589"/>
            <a:ext cx="5894278" cy="257000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EF1983C-0B82-4AB2-A3D9-89CB49686FA4}"/>
              </a:ext>
            </a:extLst>
          </p:cNvPr>
          <p:cNvSpPr txBox="1"/>
          <p:nvPr/>
        </p:nvSpPr>
        <p:spPr>
          <a:xfrm>
            <a:off x="7443611" y="5080298"/>
            <a:ext cx="2410301" cy="193899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2000">
                <a:solidFill>
                  <a:schemeClr val="tx1"/>
                </a:solidFill>
                <a:latin typeface="+mn-ea"/>
              </a:rPr>
              <a:t>如果能知道从灯光的位置射到每一个片段的长度值就好了，这让我们很自然的想到了深度测试里的深度值。</a:t>
            </a:r>
            <a:endParaRPr lang="zh-CN" altLang="en-US" sz="2000" dirty="0">
              <a:solidFill>
                <a:schemeClr val="tx1"/>
              </a:solidFill>
              <a:latin typeface="+mn-ea"/>
            </a:endParaRPr>
          </a:p>
        </p:txBody>
      </p:sp>
      <p:pic>
        <p:nvPicPr>
          <p:cNvPr id="1032" name="Picture 8">
            <a:extLst>
              <a:ext uri="{FF2B5EF4-FFF2-40B4-BE49-F238E27FC236}">
                <a16:creationId xmlns:a16="http://schemas.microsoft.com/office/drawing/2014/main" id="{EFA93CB9-8F82-4B4D-B9F3-FFB0536D8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9848" y="7331589"/>
            <a:ext cx="3180923" cy="2491723"/>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1FA6F6E2-53E8-42EE-A53D-9AF350140603}"/>
              </a:ext>
            </a:extLst>
          </p:cNvPr>
          <p:cNvSpPr txBox="1"/>
          <p:nvPr/>
        </p:nvSpPr>
        <p:spPr>
          <a:xfrm>
            <a:off x="685800" y="10145941"/>
            <a:ext cx="9344971" cy="3693319"/>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ShadowCalculation(</a:t>
            </a:r>
            <a:r>
              <a:rPr lang="en-US" altLang="zh-CN" b="0" i="0">
                <a:solidFill>
                  <a:srgbClr val="8CBBAD"/>
                </a:solidFill>
                <a:effectLst/>
                <a:latin typeface="Calibri" panose="020F0502020204030204" pitchFamily="34" charset="0"/>
                <a:cs typeface="Calibri" panose="020F0502020204030204" pitchFamily="34" charset="0"/>
              </a:rPr>
              <a:t>vec4</a:t>
            </a:r>
            <a:r>
              <a:rPr lang="en-US" altLang="zh-CN" b="0" i="0">
                <a:solidFill>
                  <a:srgbClr val="E0E2E4"/>
                </a:solidFill>
                <a:effectLst/>
                <a:latin typeface="Calibri" panose="020F0502020204030204" pitchFamily="34" charset="0"/>
                <a:cs typeface="Calibri" panose="020F0502020204030204" pitchFamily="34" charset="0"/>
              </a:rPr>
              <a:t> fragPosLightSpace) { </a:t>
            </a:r>
          </a:p>
          <a:p>
            <a:pPr lvl="1"/>
            <a:r>
              <a:rPr lang="en-US" altLang="zh-CN" b="0" i="0">
                <a:solidFill>
                  <a:srgbClr val="818E96"/>
                </a:solidFill>
                <a:effectLst/>
                <a:latin typeface="Calibri" panose="020F0502020204030204" pitchFamily="34" charset="0"/>
                <a:cs typeface="Calibri" panose="020F0502020204030204" pitchFamily="34" charset="0"/>
              </a:rPr>
              <a:t>// perform perspective divide</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projCoords = fragPosLightSpace.xyz / fragPosLightSpace.w; </a:t>
            </a:r>
          </a:p>
          <a:p>
            <a:pPr lvl="1"/>
            <a:r>
              <a:rPr lang="en-US" altLang="zh-CN" b="0" i="0">
                <a:solidFill>
                  <a:srgbClr val="818E96"/>
                </a:solidFill>
                <a:effectLst/>
                <a:latin typeface="Calibri" panose="020F0502020204030204" pitchFamily="34" charset="0"/>
                <a:cs typeface="Calibri" panose="020F0502020204030204" pitchFamily="34" charset="0"/>
              </a:rPr>
              <a:t>// transform to [0,1] range</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E0E2E4"/>
                </a:solidFill>
                <a:effectLst/>
                <a:latin typeface="Calibri" panose="020F0502020204030204" pitchFamily="34" charset="0"/>
                <a:cs typeface="Calibri" panose="020F0502020204030204" pitchFamily="34" charset="0"/>
              </a:rPr>
              <a:t>projCoords = projCoords * </a:t>
            </a:r>
            <a:r>
              <a:rPr lang="en-US" altLang="zh-CN" b="0" i="0">
                <a:solidFill>
                  <a:srgbClr val="FFCD22"/>
                </a:solidFill>
                <a:effectLst/>
                <a:latin typeface="Calibri" panose="020F0502020204030204" pitchFamily="34" charset="0"/>
                <a:cs typeface="Calibri" panose="020F0502020204030204" pitchFamily="34" charset="0"/>
              </a:rPr>
              <a:t>0.5</a:t>
            </a:r>
            <a:r>
              <a:rPr lang="en-US" altLang="zh-CN" b="0" i="0">
                <a:solidFill>
                  <a:srgbClr val="E0E2E4"/>
                </a:solidFill>
                <a:effectLst/>
                <a:latin typeface="Calibri" panose="020F0502020204030204" pitchFamily="34" charset="0"/>
                <a:cs typeface="Calibri" panose="020F0502020204030204" pitchFamily="34" charset="0"/>
              </a:rPr>
              <a:t> + </a:t>
            </a:r>
            <a:r>
              <a:rPr lang="en-US" altLang="zh-CN" b="0" i="0">
                <a:solidFill>
                  <a:srgbClr val="FFCD22"/>
                </a:solidFill>
                <a:effectLst/>
                <a:latin typeface="Calibri" panose="020F0502020204030204" pitchFamily="34" charset="0"/>
                <a:cs typeface="Calibri" panose="020F0502020204030204" pitchFamily="34" charset="0"/>
              </a:rPr>
              <a:t>0.5</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18E96"/>
                </a:solidFill>
                <a:effectLst/>
                <a:latin typeface="Calibri" panose="020F0502020204030204" pitchFamily="34" charset="0"/>
                <a:cs typeface="Calibri" panose="020F0502020204030204" pitchFamily="34" charset="0"/>
              </a:rPr>
              <a:t>// get closest depth value from light's perspective (using [0,1] range fragPosLight as coords)</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closestDepth = texture(shadowMap, projCoords.xy).r; </a:t>
            </a:r>
          </a:p>
          <a:p>
            <a:pPr lvl="1"/>
            <a:r>
              <a:rPr lang="en-US" altLang="zh-CN" b="0" i="0">
                <a:solidFill>
                  <a:srgbClr val="818E96"/>
                </a:solidFill>
                <a:effectLst/>
                <a:latin typeface="Calibri" panose="020F0502020204030204" pitchFamily="34" charset="0"/>
                <a:cs typeface="Calibri" panose="020F0502020204030204" pitchFamily="34" charset="0"/>
              </a:rPr>
              <a:t>// get depth of current fragment from light's perspective</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currentDepth = projCoords.z; </a:t>
            </a:r>
          </a:p>
          <a:p>
            <a:pPr lvl="1"/>
            <a:r>
              <a:rPr lang="en-US" altLang="zh-CN" b="0" i="0">
                <a:solidFill>
                  <a:srgbClr val="818E96"/>
                </a:solidFill>
                <a:effectLst/>
                <a:latin typeface="Calibri" panose="020F0502020204030204" pitchFamily="34" charset="0"/>
                <a:cs typeface="Calibri" panose="020F0502020204030204" pitchFamily="34" charset="0"/>
              </a:rPr>
              <a:t>// check whether current frag pos is in shadow</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shadow = currentDepth &gt; closestDepth ?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 </a:t>
            </a:r>
            <a:r>
              <a:rPr lang="en-US" altLang="zh-CN" b="0" i="0">
                <a:solidFill>
                  <a:srgbClr val="FFCD22"/>
                </a:solidFill>
                <a:effectLst/>
                <a:latin typeface="Calibri" panose="020F0502020204030204" pitchFamily="34" charset="0"/>
                <a:cs typeface="Calibri" panose="020F0502020204030204" pitchFamily="34" charset="0"/>
              </a:rPr>
              <a:t>0.0</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1" i="0">
                <a:solidFill>
                  <a:srgbClr val="93C763"/>
                </a:solidFill>
                <a:effectLst/>
                <a:latin typeface="Calibri" panose="020F0502020204030204" pitchFamily="34" charset="0"/>
                <a:cs typeface="Calibri" panose="020F0502020204030204" pitchFamily="34" charset="0"/>
              </a:rPr>
              <a:t>return</a:t>
            </a:r>
            <a:r>
              <a:rPr lang="en-US" altLang="zh-CN" b="0" i="0">
                <a:solidFill>
                  <a:srgbClr val="E0E2E4"/>
                </a:solidFill>
                <a:effectLst/>
                <a:latin typeface="Calibri" panose="020F0502020204030204" pitchFamily="34" charset="0"/>
                <a:cs typeface="Calibri" panose="020F0502020204030204" pitchFamily="34" charset="0"/>
              </a:rPr>
              <a:t> shadow; </a:t>
            </a:r>
          </a:p>
          <a:p>
            <a:r>
              <a:rPr lang="en-US" altLang="zh-CN" b="0" i="0">
                <a:solidFill>
                  <a:srgbClr val="E0E2E4"/>
                </a:solidFill>
                <a:effectLst/>
                <a:latin typeface="Calibri" panose="020F0502020204030204" pitchFamily="34" charset="0"/>
                <a:cs typeface="Calibri" panose="020F0502020204030204" pitchFamily="34" charset="0"/>
              </a:rPr>
              <a:t>} </a:t>
            </a:r>
            <a:endParaRPr lang="zh-CN" altLang="en-US">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839C4BFB-2CAE-48CD-83E4-D999A8537B33}"/>
              </a:ext>
            </a:extLst>
          </p:cNvPr>
          <p:cNvSpPr txBox="1"/>
          <p:nvPr/>
        </p:nvSpPr>
        <p:spPr>
          <a:xfrm>
            <a:off x="1422400" y="13606554"/>
            <a:ext cx="7559890" cy="40011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zh-CN" sz="2000" b="0" i="0">
                <a:solidFill>
                  <a:srgbClr val="E0E2E4"/>
                </a:solidFill>
                <a:effectLst/>
                <a:latin typeface="Calibri" panose="020F0502020204030204" pitchFamily="34" charset="0"/>
                <a:cs typeface="Calibri" panose="020F0502020204030204" pitchFamily="34" charset="0"/>
              </a:rPr>
              <a:t>ShadowCalculation</a:t>
            </a:r>
            <a:r>
              <a:rPr lang="zh-CN" altLang="en-US" sz="2000" b="0" i="0">
                <a:solidFill>
                  <a:srgbClr val="E0E2E4"/>
                </a:solidFill>
                <a:effectLst/>
                <a:latin typeface="Calibri" panose="020F0502020204030204" pitchFamily="34" charset="0"/>
                <a:cs typeface="Calibri" panose="020F0502020204030204" pitchFamily="34" charset="0"/>
              </a:rPr>
              <a:t>计算结果为</a:t>
            </a:r>
            <a:r>
              <a:rPr lang="en-US" altLang="zh-CN" sz="2000" b="0" i="0">
                <a:solidFill>
                  <a:srgbClr val="E0E2E4"/>
                </a:solidFill>
                <a:effectLst/>
                <a:latin typeface="Calibri" panose="020F0502020204030204" pitchFamily="34" charset="0"/>
                <a:cs typeface="Calibri" panose="020F0502020204030204" pitchFamily="34" charset="0"/>
              </a:rPr>
              <a:t>1</a:t>
            </a:r>
            <a:r>
              <a:rPr lang="zh-CN" altLang="en-US" sz="2000" b="0" i="0">
                <a:solidFill>
                  <a:srgbClr val="E0E2E4"/>
                </a:solidFill>
                <a:effectLst/>
                <a:latin typeface="Calibri" panose="020F0502020204030204" pitchFamily="34" charset="0"/>
                <a:cs typeface="Calibri" panose="020F0502020204030204" pitchFamily="34" charset="0"/>
              </a:rPr>
              <a:t>，那么最终的漫反射和镜面光就给</a:t>
            </a:r>
            <a:r>
              <a:rPr lang="en-US" altLang="zh-CN" sz="2000" b="0" i="0">
                <a:solidFill>
                  <a:srgbClr val="E0E2E4"/>
                </a:solidFill>
                <a:effectLst/>
                <a:latin typeface="Calibri" panose="020F0502020204030204" pitchFamily="34" charset="0"/>
                <a:cs typeface="Calibri" panose="020F0502020204030204" pitchFamily="34" charset="0"/>
              </a:rPr>
              <a:t>0</a:t>
            </a:r>
            <a:endParaRPr lang="zh-CN" altLang="en-US" sz="2000" dirty="0">
              <a:solidFill>
                <a:schemeClr val="bg1"/>
              </a:solidFill>
            </a:endParaRPr>
          </a:p>
        </p:txBody>
      </p:sp>
      <p:sp>
        <p:nvSpPr>
          <p:cNvPr id="126" name="文本框 125">
            <a:extLst>
              <a:ext uri="{FF2B5EF4-FFF2-40B4-BE49-F238E27FC236}">
                <a16:creationId xmlns:a16="http://schemas.microsoft.com/office/drawing/2014/main" id="{72879D75-AFB1-4992-AA97-1099B7B0BBA7}"/>
              </a:ext>
            </a:extLst>
          </p:cNvPr>
          <p:cNvSpPr txBox="1"/>
          <p:nvPr/>
        </p:nvSpPr>
        <p:spPr>
          <a:xfrm>
            <a:off x="7166896" y="7499344"/>
            <a:ext cx="2827204" cy="369332"/>
          </a:xfrm>
          <a:prstGeom prst="rect">
            <a:avLst/>
          </a:prstGeom>
          <a:noFill/>
        </p:spPr>
        <p:txBody>
          <a:bodyPr wrap="square">
            <a:spAutoFit/>
          </a:bodyPr>
          <a:lstStyle/>
          <a:p>
            <a:pPr algn="ctr"/>
            <a:r>
              <a:rPr lang="zh-CN" altLang="en-US" b="0" i="0">
                <a:solidFill>
                  <a:schemeClr val="accent1"/>
                </a:solidFill>
                <a:effectLst/>
                <a:latin typeface="Microsoft Yahei" panose="020B0503020204020204" pitchFamily="34" charset="-122"/>
                <a:ea typeface="Microsoft Yahei" panose="020B0503020204020204" pitchFamily="34" charset="-122"/>
              </a:rPr>
              <a:t>深度贴图（</a:t>
            </a:r>
            <a:r>
              <a:rPr lang="en-US" altLang="zh-CN" b="0" i="0">
                <a:solidFill>
                  <a:schemeClr val="accent1"/>
                </a:solidFill>
                <a:effectLst/>
                <a:latin typeface="Microsoft Yahei" panose="020B0503020204020204" pitchFamily="34" charset="-122"/>
                <a:ea typeface="Microsoft Yahei" panose="020B0503020204020204" pitchFamily="34" charset="-122"/>
              </a:rPr>
              <a:t>depth map</a:t>
            </a:r>
            <a:r>
              <a:rPr lang="zh-CN" altLang="en-US" b="0" i="0">
                <a:solidFill>
                  <a:schemeClr val="accent1"/>
                </a:solidFill>
                <a:effectLst/>
                <a:latin typeface="Microsoft Yahei" panose="020B0503020204020204" pitchFamily="34" charset="-122"/>
                <a:ea typeface="Microsoft Yahei" panose="020B0503020204020204" pitchFamily="34" charset="-122"/>
              </a:rPr>
              <a:t>）</a:t>
            </a:r>
            <a:endParaRPr lang="zh-CN" altLang="en-US">
              <a:solidFill>
                <a:schemeClr val="accent1"/>
              </a:solidFill>
            </a:endParaRPr>
          </a:p>
        </p:txBody>
      </p:sp>
      <mc:AlternateContent xmlns:mc="http://schemas.openxmlformats.org/markup-compatibility/2006" xmlns:p14="http://schemas.microsoft.com/office/powerpoint/2010/main">
        <mc:Choice Requires="p14">
          <p:contentPart p14:bwMode="auto" r:id="rId6">
            <p14:nvContentPartPr>
              <p14:cNvPr id="1167" name="墨迹 1166">
                <a:extLst>
                  <a:ext uri="{FF2B5EF4-FFF2-40B4-BE49-F238E27FC236}">
                    <a16:creationId xmlns:a16="http://schemas.microsoft.com/office/drawing/2014/main" id="{AB906FC1-A099-44C2-82D3-50749995AE86}"/>
                  </a:ext>
                </a:extLst>
              </p14:cNvPr>
              <p14:cNvContentPartPr/>
              <p14:nvPr/>
            </p14:nvContentPartPr>
            <p14:xfrm>
              <a:off x="1433760" y="4693680"/>
              <a:ext cx="14040" cy="12240"/>
            </p14:xfrm>
          </p:contentPart>
        </mc:Choice>
        <mc:Fallback xmlns="">
          <p:pic>
            <p:nvPicPr>
              <p:cNvPr id="1167" name="墨迹 1166">
                <a:extLst>
                  <a:ext uri="{FF2B5EF4-FFF2-40B4-BE49-F238E27FC236}">
                    <a16:creationId xmlns:a16="http://schemas.microsoft.com/office/drawing/2014/main" id="{AB906FC1-A099-44C2-82D3-50749995AE86}"/>
                  </a:ext>
                </a:extLst>
              </p:cNvPr>
              <p:cNvPicPr/>
              <p:nvPr/>
            </p:nvPicPr>
            <p:blipFill>
              <a:blip r:embed="rId7"/>
              <a:stretch>
                <a:fillRect/>
              </a:stretch>
            </p:blipFill>
            <p:spPr>
              <a:xfrm>
                <a:off x="1425120" y="4684680"/>
                <a:ext cx="31680" cy="29880"/>
              </a:xfrm>
              <a:prstGeom prst="rect">
                <a:avLst/>
              </a:prstGeom>
            </p:spPr>
          </p:pic>
        </mc:Fallback>
      </mc:AlternateContent>
      <p:grpSp>
        <p:nvGrpSpPr>
          <p:cNvPr id="1587" name="组合 1586">
            <a:extLst>
              <a:ext uri="{FF2B5EF4-FFF2-40B4-BE49-F238E27FC236}">
                <a16:creationId xmlns:a16="http://schemas.microsoft.com/office/drawing/2014/main" id="{57AB7461-3263-4F02-9E7A-35F447E5A335}"/>
              </a:ext>
            </a:extLst>
          </p:cNvPr>
          <p:cNvGrpSpPr/>
          <p:nvPr/>
        </p:nvGrpSpPr>
        <p:grpSpPr>
          <a:xfrm>
            <a:off x="8503800" y="13866360"/>
            <a:ext cx="522360" cy="96480"/>
            <a:chOff x="8503800" y="13866360"/>
            <a:chExt cx="522360" cy="96480"/>
          </a:xfrm>
        </p:grpSpPr>
        <mc:AlternateContent xmlns:mc="http://schemas.openxmlformats.org/markup-compatibility/2006" xmlns:p14="http://schemas.microsoft.com/office/powerpoint/2010/main">
          <mc:Choice Requires="p14">
            <p:contentPart p14:bwMode="auto" r:id="rId8">
              <p14:nvContentPartPr>
                <p14:cNvPr id="1583" name="墨迹 1582">
                  <a:extLst>
                    <a:ext uri="{FF2B5EF4-FFF2-40B4-BE49-F238E27FC236}">
                      <a16:creationId xmlns:a16="http://schemas.microsoft.com/office/drawing/2014/main" id="{28197981-5E2F-4BFC-93CD-FFD35CDC3A76}"/>
                    </a:ext>
                  </a:extLst>
                </p14:cNvPr>
                <p14:cNvContentPartPr/>
                <p14:nvPr/>
              </p14:nvContentPartPr>
              <p14:xfrm>
                <a:off x="8503800" y="13866360"/>
                <a:ext cx="522360" cy="96480"/>
              </p14:xfrm>
            </p:contentPart>
          </mc:Choice>
          <mc:Fallback xmlns="">
            <p:pic>
              <p:nvPicPr>
                <p:cNvPr id="1583" name="墨迹 1582">
                  <a:extLst>
                    <a:ext uri="{FF2B5EF4-FFF2-40B4-BE49-F238E27FC236}">
                      <a16:creationId xmlns:a16="http://schemas.microsoft.com/office/drawing/2014/main" id="{28197981-5E2F-4BFC-93CD-FFD35CDC3A76}"/>
                    </a:ext>
                  </a:extLst>
                </p:cNvPr>
                <p:cNvPicPr/>
                <p:nvPr/>
              </p:nvPicPr>
              <p:blipFill>
                <a:blip r:embed="rId9"/>
                <a:stretch>
                  <a:fillRect/>
                </a:stretch>
              </p:blipFill>
              <p:spPr>
                <a:xfrm>
                  <a:off x="8494800" y="13857720"/>
                  <a:ext cx="540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86" name="墨迹 1585">
                  <a:extLst>
                    <a:ext uri="{FF2B5EF4-FFF2-40B4-BE49-F238E27FC236}">
                      <a16:creationId xmlns:a16="http://schemas.microsoft.com/office/drawing/2014/main" id="{1A96C287-E7DC-4C8A-B2FD-15745667D58C}"/>
                    </a:ext>
                  </a:extLst>
                </p14:cNvPr>
                <p14:cNvContentPartPr/>
                <p14:nvPr/>
              </p14:nvContentPartPr>
              <p14:xfrm>
                <a:off x="8663640" y="13908120"/>
                <a:ext cx="309600" cy="21600"/>
              </p14:xfrm>
            </p:contentPart>
          </mc:Choice>
          <mc:Fallback xmlns="">
            <p:pic>
              <p:nvPicPr>
                <p:cNvPr id="1586" name="墨迹 1585">
                  <a:extLst>
                    <a:ext uri="{FF2B5EF4-FFF2-40B4-BE49-F238E27FC236}">
                      <a16:creationId xmlns:a16="http://schemas.microsoft.com/office/drawing/2014/main" id="{1A96C287-E7DC-4C8A-B2FD-15745667D58C}"/>
                    </a:ext>
                  </a:extLst>
                </p:cNvPr>
                <p:cNvPicPr/>
                <p:nvPr/>
              </p:nvPicPr>
              <p:blipFill>
                <a:blip r:embed="rId11"/>
                <a:stretch>
                  <a:fillRect/>
                </a:stretch>
              </p:blipFill>
              <p:spPr>
                <a:xfrm>
                  <a:off x="8654640" y="13899120"/>
                  <a:ext cx="327240" cy="39240"/>
                </a:xfrm>
                <a:prstGeom prst="rect">
                  <a:avLst/>
                </a:prstGeom>
              </p:spPr>
            </p:pic>
          </mc:Fallback>
        </mc:AlternateContent>
      </p:grpSp>
    </p:spTree>
    <p:extLst>
      <p:ext uri="{BB962C8B-B14F-4D97-AF65-F5344CB8AC3E}">
        <p14:creationId xmlns:p14="http://schemas.microsoft.com/office/powerpoint/2010/main" val="405832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45D93CF-47C6-4C50-BF3B-1EF886138F0F}"/>
              </a:ext>
            </a:extLst>
          </p:cNvPr>
          <p:cNvSpPr txBox="1"/>
          <p:nvPr/>
        </p:nvSpPr>
        <p:spPr>
          <a:xfrm>
            <a:off x="865748" y="821007"/>
            <a:ext cx="8454097"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所有事情都做好了，是时候来渲染深度纹理了：</a:t>
            </a:r>
            <a:endParaRPr lang="zh-CN" altLang="en-US">
              <a:solidFill>
                <a:schemeClr val="bg1"/>
              </a:solidFill>
            </a:endParaRPr>
          </a:p>
        </p:txBody>
      </p:sp>
      <p:sp>
        <p:nvSpPr>
          <p:cNvPr id="7" name="文本框 6">
            <a:extLst>
              <a:ext uri="{FF2B5EF4-FFF2-40B4-BE49-F238E27FC236}">
                <a16:creationId xmlns:a16="http://schemas.microsoft.com/office/drawing/2014/main" id="{57F28470-D22E-4844-A65C-ED6827F2D2F7}"/>
              </a:ext>
            </a:extLst>
          </p:cNvPr>
          <p:cNvSpPr txBox="1"/>
          <p:nvPr/>
        </p:nvSpPr>
        <p:spPr>
          <a:xfrm>
            <a:off x="2655729" y="267454"/>
            <a:ext cx="5313680" cy="369332"/>
          </a:xfrm>
          <a:prstGeom prst="rect">
            <a:avLst/>
          </a:prstGeom>
          <a:noFill/>
        </p:spPr>
        <p:txBody>
          <a:bodyPr wrap="square">
            <a:spAutoFit/>
          </a:bodyPr>
          <a:lstStyle/>
          <a:p>
            <a:pPr algn="ctr"/>
            <a:r>
              <a:rPr lang="zh-CN" altLang="en-US" b="1" i="0">
                <a:solidFill>
                  <a:srgbClr val="FFC000"/>
                </a:solidFill>
                <a:effectLst/>
                <a:latin typeface="Gudea"/>
              </a:rPr>
              <a:t>渲染深度纹理</a:t>
            </a:r>
            <a:endParaRPr lang="en-US" altLang="zh-CN" b="1" i="0">
              <a:solidFill>
                <a:srgbClr val="FFC000"/>
              </a:solidFill>
              <a:effectLst/>
              <a:latin typeface="Gudea"/>
            </a:endParaRPr>
          </a:p>
        </p:txBody>
      </p:sp>
      <p:sp>
        <p:nvSpPr>
          <p:cNvPr id="9" name="文本框 8">
            <a:extLst>
              <a:ext uri="{FF2B5EF4-FFF2-40B4-BE49-F238E27FC236}">
                <a16:creationId xmlns:a16="http://schemas.microsoft.com/office/drawing/2014/main" id="{E0B32113-E52E-4286-8CCD-0574108204C8}"/>
              </a:ext>
            </a:extLst>
          </p:cNvPr>
          <p:cNvSpPr txBox="1"/>
          <p:nvPr/>
        </p:nvSpPr>
        <p:spPr>
          <a:xfrm>
            <a:off x="971561" y="1190339"/>
            <a:ext cx="8682016" cy="203132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a:t>glViewport</a:t>
            </a:r>
            <a:r>
              <a:rPr lang="en-US" altLang="zh-CN" b="0" i="0">
                <a:solidFill>
                  <a:srgbClr val="E0E2E4"/>
                </a:solidFill>
                <a:effectLst/>
              </a:rPr>
              <a:t>(</a:t>
            </a:r>
            <a:r>
              <a:rPr lang="en-US" altLang="zh-CN" b="0" i="0">
                <a:solidFill>
                  <a:srgbClr val="FFCD22"/>
                </a:solidFill>
                <a:effectLst/>
              </a:rPr>
              <a:t>0</a:t>
            </a:r>
            <a:r>
              <a:rPr lang="en-US" altLang="zh-CN" b="0" i="0">
                <a:solidFill>
                  <a:srgbClr val="E0E2E4"/>
                </a:solidFill>
                <a:effectLst/>
              </a:rPr>
              <a:t>, </a:t>
            </a:r>
            <a:r>
              <a:rPr lang="en-US" altLang="zh-CN" b="0" i="0">
                <a:solidFill>
                  <a:srgbClr val="FFCD22"/>
                </a:solidFill>
                <a:effectLst/>
              </a:rPr>
              <a:t>0</a:t>
            </a:r>
            <a:r>
              <a:rPr lang="en-US" altLang="zh-CN" b="0" i="0">
                <a:solidFill>
                  <a:srgbClr val="E0E2E4"/>
                </a:solidFill>
                <a:effectLst/>
              </a:rPr>
              <a:t>, </a:t>
            </a:r>
            <a:r>
              <a:rPr lang="en-US" altLang="zh-CN" b="0" i="0">
                <a:solidFill>
                  <a:srgbClr val="E0E2E4"/>
                </a:solidFill>
                <a:effectLst/>
                <a:latin typeface="Courier New" panose="02070309020205020404" pitchFamily="49" charset="0"/>
              </a:rPr>
              <a:t>SHADOW_WIDTH, SHADOW_HEIGHT</a:t>
            </a:r>
            <a:r>
              <a:rPr lang="en-US" altLang="zh-CN" b="0" i="0">
                <a:solidFill>
                  <a:srgbClr val="E0E2E4"/>
                </a:solidFill>
                <a:effectLst/>
              </a:rPr>
              <a:t>); </a:t>
            </a:r>
          </a:p>
          <a:p>
            <a:r>
              <a:rPr lang="en-US" altLang="zh-CN"/>
              <a:t>glClear</a:t>
            </a:r>
            <a:r>
              <a:rPr lang="en-US" altLang="zh-CN" b="0" i="0">
                <a:solidFill>
                  <a:srgbClr val="E0E2E4"/>
                </a:solidFill>
                <a:effectLst/>
              </a:rPr>
              <a:t>(GL_COLOR_BUFFER_BIT | GL_DEPTH_BUFFER_BIT); </a:t>
            </a:r>
          </a:p>
          <a:p>
            <a:r>
              <a:rPr lang="en-US" altLang="zh-CN">
                <a:solidFill>
                  <a:schemeClr val="accent1">
                    <a:lumMod val="40000"/>
                    <a:lumOff val="60000"/>
                  </a:schemeClr>
                </a:solidFill>
                <a:effectLst/>
              </a:rPr>
              <a:t>m_DepthMapShaderProgram</a:t>
            </a:r>
            <a:r>
              <a:rPr lang="en-US" altLang="zh-CN" b="0" i="0">
                <a:solidFill>
                  <a:srgbClr val="E0E2E4"/>
                </a:solidFill>
                <a:effectLst/>
              </a:rPr>
              <a:t>.bind(); </a:t>
            </a:r>
          </a:p>
          <a:p>
            <a:r>
              <a:rPr lang="en-US" altLang="zh-CN" b="0" i="0">
                <a:solidFill>
                  <a:srgbClr val="818E96"/>
                </a:solidFill>
                <a:effectLst/>
              </a:rPr>
              <a:t>// ... send uniforms to shader (including light's far_plane value)</a:t>
            </a:r>
            <a:r>
              <a:rPr lang="en-US" altLang="zh-CN" b="0" i="0">
                <a:solidFill>
                  <a:srgbClr val="E0E2E4"/>
                </a:solidFill>
                <a:effectLst/>
              </a:rPr>
              <a:t> </a:t>
            </a:r>
            <a:r>
              <a:rPr lang="en-US" altLang="zh-CN"/>
              <a:t>glActiveTexture</a:t>
            </a:r>
            <a:r>
              <a:rPr lang="en-US" altLang="zh-CN" b="0" i="0">
                <a:solidFill>
                  <a:srgbClr val="E0E2E4"/>
                </a:solidFill>
                <a:effectLst/>
              </a:rPr>
              <a:t>(GL_TEXTURE0); </a:t>
            </a:r>
          </a:p>
          <a:p>
            <a:r>
              <a:rPr lang="en-US" altLang="zh-CN"/>
              <a:t>glBindTexture</a:t>
            </a:r>
            <a:r>
              <a:rPr lang="en-US" altLang="zh-CN" b="0" i="0">
                <a:solidFill>
                  <a:srgbClr val="E0E2E4"/>
                </a:solidFill>
                <a:effectLst/>
              </a:rPr>
              <a:t>(GL_TEXTURE_CUBE_MAP, depthCubemap); </a:t>
            </a:r>
            <a:endParaRPr lang="en-US" altLang="zh-CN" b="0" i="0">
              <a:solidFill>
                <a:srgbClr val="818E96"/>
              </a:solidFill>
              <a:effectLst/>
            </a:endParaRPr>
          </a:p>
          <a:p>
            <a:r>
              <a:rPr lang="en-US" altLang="zh-CN" b="0" i="0">
                <a:solidFill>
                  <a:srgbClr val="E0E2E4"/>
                </a:solidFill>
                <a:effectLst/>
              </a:rPr>
              <a:t>RenderScene(</a:t>
            </a:r>
            <a:r>
              <a:rPr lang="en-US" altLang="zh-CN">
                <a:solidFill>
                  <a:schemeClr val="accent1">
                    <a:lumMod val="40000"/>
                    <a:lumOff val="60000"/>
                  </a:schemeClr>
                </a:solidFill>
                <a:effectLst/>
              </a:rPr>
              <a:t>m_DepthMapShaderProgram</a:t>
            </a:r>
            <a:r>
              <a:rPr lang="en-US" altLang="zh-CN" b="0" i="0">
                <a:solidFill>
                  <a:srgbClr val="E0E2E4"/>
                </a:solidFill>
                <a:effectLst/>
              </a:rPr>
              <a:t>);</a:t>
            </a:r>
            <a:endParaRPr lang="zh-CN" altLang="en-US"/>
          </a:p>
        </p:txBody>
      </p:sp>
      <p:sp>
        <p:nvSpPr>
          <p:cNvPr id="10" name="文本框 9">
            <a:extLst>
              <a:ext uri="{FF2B5EF4-FFF2-40B4-BE49-F238E27FC236}">
                <a16:creationId xmlns:a16="http://schemas.microsoft.com/office/drawing/2014/main" id="{AC72DFCC-6611-49CD-8901-1E9E7227DDCD}"/>
              </a:ext>
            </a:extLst>
          </p:cNvPr>
          <p:cNvSpPr txBox="1"/>
          <p:nvPr/>
        </p:nvSpPr>
        <p:spPr>
          <a:xfrm>
            <a:off x="2655729" y="3406330"/>
            <a:ext cx="5311140" cy="369332"/>
          </a:xfrm>
          <a:prstGeom prst="rect">
            <a:avLst/>
          </a:prstGeom>
          <a:noFill/>
        </p:spPr>
        <p:txBody>
          <a:bodyPr wrap="square">
            <a:spAutoFit/>
          </a:bodyPr>
          <a:lstStyle/>
          <a:p>
            <a:pPr algn="ctr"/>
            <a:r>
              <a:rPr lang="zh-CN" altLang="en-US" b="1">
                <a:solidFill>
                  <a:srgbClr val="FFC000"/>
                </a:solidFill>
                <a:latin typeface="Open Sans" panose="020B0606030504020204" pitchFamily="34" charset="0"/>
              </a:rPr>
              <a:t>最终场景输出的</a:t>
            </a:r>
            <a:r>
              <a:rPr lang="zh-CN" altLang="en-US" b="1" i="0">
                <a:solidFill>
                  <a:srgbClr val="FFC000"/>
                </a:solidFill>
                <a:effectLst/>
                <a:latin typeface="Open Sans" panose="020B0606030504020204" pitchFamily="34" charset="0"/>
              </a:rPr>
              <a:t>着色器</a:t>
            </a:r>
          </a:p>
        </p:txBody>
      </p:sp>
      <p:sp>
        <p:nvSpPr>
          <p:cNvPr id="12" name="文本框 11">
            <a:extLst>
              <a:ext uri="{FF2B5EF4-FFF2-40B4-BE49-F238E27FC236}">
                <a16:creationId xmlns:a16="http://schemas.microsoft.com/office/drawing/2014/main" id="{BF162AA6-D4C9-4BF7-B389-EA8B81116586}"/>
              </a:ext>
            </a:extLst>
          </p:cNvPr>
          <p:cNvSpPr txBox="1"/>
          <p:nvPr/>
        </p:nvSpPr>
        <p:spPr>
          <a:xfrm>
            <a:off x="971561" y="3775662"/>
            <a:ext cx="8609319" cy="563231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CBBAD"/>
                </a:solidFill>
                <a:effectLst/>
                <a:latin typeface="Calibri" panose="020F0502020204030204" pitchFamily="34" charset="0"/>
                <a:cs typeface="Calibri" panose="020F0502020204030204" pitchFamily="34" charset="0"/>
              </a:rPr>
              <a:t>#version 330 core</a:t>
            </a:r>
          </a:p>
          <a:p>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layout</a:t>
            </a:r>
            <a:r>
              <a:rPr lang="en-US" altLang="zh-CN" b="0" i="0">
                <a:solidFill>
                  <a:srgbClr val="E0E2E4"/>
                </a:solidFill>
                <a:effectLst/>
                <a:latin typeface="Calibri" panose="020F0502020204030204" pitchFamily="34" charset="0"/>
                <a:cs typeface="Calibri" panose="020F0502020204030204" pitchFamily="34" charset="0"/>
              </a:rPr>
              <a:t> (location =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in</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aPos; </a:t>
            </a:r>
          </a:p>
          <a:p>
            <a:r>
              <a:rPr lang="en-US" altLang="zh-CN" b="1" i="0">
                <a:solidFill>
                  <a:srgbClr val="93C763"/>
                </a:solidFill>
                <a:effectLst/>
                <a:latin typeface="Calibri" panose="020F0502020204030204" pitchFamily="34" charset="0"/>
                <a:cs typeface="Calibri" panose="020F0502020204030204" pitchFamily="34" charset="0"/>
              </a:rPr>
              <a:t>layout</a:t>
            </a:r>
            <a:r>
              <a:rPr lang="en-US" altLang="zh-CN" b="0" i="0">
                <a:solidFill>
                  <a:srgbClr val="E0E2E4"/>
                </a:solidFill>
                <a:effectLst/>
                <a:latin typeface="Calibri" panose="020F0502020204030204" pitchFamily="34" charset="0"/>
                <a:cs typeface="Calibri" panose="020F0502020204030204" pitchFamily="34" charset="0"/>
              </a:rPr>
              <a:t> (location =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in</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aNormal; </a:t>
            </a:r>
          </a:p>
          <a:p>
            <a:r>
              <a:rPr lang="en-US" altLang="zh-CN" b="1" i="0">
                <a:solidFill>
                  <a:srgbClr val="93C763"/>
                </a:solidFill>
                <a:effectLst/>
                <a:latin typeface="Calibri" panose="020F0502020204030204" pitchFamily="34" charset="0"/>
                <a:cs typeface="Calibri" panose="020F0502020204030204" pitchFamily="34" charset="0"/>
              </a:rPr>
              <a:t>layout</a:t>
            </a:r>
            <a:r>
              <a:rPr lang="en-US" altLang="zh-CN" b="0" i="0">
                <a:solidFill>
                  <a:srgbClr val="E0E2E4"/>
                </a:solidFill>
                <a:effectLst/>
                <a:latin typeface="Calibri" panose="020F0502020204030204" pitchFamily="34" charset="0"/>
                <a:cs typeface="Calibri" panose="020F0502020204030204" pitchFamily="34" charset="0"/>
              </a:rPr>
              <a:t> (location = </a:t>
            </a:r>
            <a:r>
              <a:rPr lang="en-US" altLang="zh-CN" b="0" i="0">
                <a:solidFill>
                  <a:srgbClr val="FFCD22"/>
                </a:solidFill>
                <a:effectLst/>
                <a:latin typeface="Calibri" panose="020F0502020204030204" pitchFamily="34" charset="0"/>
                <a:cs typeface="Calibri" panose="020F0502020204030204" pitchFamily="34" charset="0"/>
              </a:rPr>
              <a:t>2</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in</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vec2</a:t>
            </a:r>
            <a:r>
              <a:rPr lang="en-US" altLang="zh-CN" b="0" i="0">
                <a:solidFill>
                  <a:srgbClr val="E0E2E4"/>
                </a:solidFill>
                <a:effectLst/>
                <a:latin typeface="Calibri" panose="020F0502020204030204" pitchFamily="34" charset="0"/>
                <a:cs typeface="Calibri" panose="020F0502020204030204" pitchFamily="34" charset="0"/>
              </a:rPr>
              <a:t> aTexCoords;</a:t>
            </a:r>
          </a:p>
          <a:p>
            <a:r>
              <a:rPr lang="en-US" altLang="zh-CN" b="1" i="0">
                <a:solidFill>
                  <a:srgbClr val="93C763"/>
                </a:solidFill>
                <a:effectLst/>
                <a:latin typeface="Calibri" panose="020F0502020204030204" pitchFamily="34" charset="0"/>
                <a:cs typeface="Calibri" panose="020F0502020204030204" pitchFamily="34" charset="0"/>
              </a:rPr>
              <a:t>out</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vec2</a:t>
            </a:r>
            <a:r>
              <a:rPr lang="en-US" altLang="zh-CN" b="0" i="0">
                <a:solidFill>
                  <a:srgbClr val="E0E2E4"/>
                </a:solidFill>
                <a:effectLst/>
                <a:latin typeface="Calibri" panose="020F0502020204030204" pitchFamily="34" charset="0"/>
                <a:cs typeface="Calibri" panose="020F0502020204030204" pitchFamily="34" charset="0"/>
              </a:rPr>
              <a:t> TexCoords; </a:t>
            </a:r>
          </a:p>
          <a:p>
            <a:r>
              <a:rPr lang="en-US" altLang="zh-CN" b="1" i="0">
                <a:solidFill>
                  <a:srgbClr val="93C763"/>
                </a:solidFill>
                <a:effectLst/>
                <a:latin typeface="Calibri" panose="020F0502020204030204" pitchFamily="34" charset="0"/>
                <a:cs typeface="Calibri" panose="020F0502020204030204" pitchFamily="34" charset="0"/>
              </a:rPr>
              <a:t>out</a:t>
            </a:r>
            <a:r>
              <a:rPr lang="en-US" altLang="zh-CN" b="0" i="0">
                <a:solidFill>
                  <a:srgbClr val="E0E2E4"/>
                </a:solidFill>
                <a:effectLst/>
                <a:latin typeface="Calibri" panose="020F0502020204030204" pitchFamily="34" charset="0"/>
                <a:cs typeface="Calibri" panose="020F0502020204030204" pitchFamily="34" charset="0"/>
              </a:rPr>
              <a:t> VS_OUT {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FragPos;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Normal; </a:t>
            </a:r>
            <a:r>
              <a:rPr lang="en-US" altLang="zh-CN" b="0" i="0">
                <a:solidFill>
                  <a:srgbClr val="8CBBAD"/>
                </a:solidFill>
                <a:effectLst/>
                <a:latin typeface="Calibri" panose="020F0502020204030204" pitchFamily="34" charset="0"/>
                <a:cs typeface="Calibri" panose="020F0502020204030204" pitchFamily="34" charset="0"/>
              </a:rPr>
              <a:t>vec2</a:t>
            </a:r>
            <a:r>
              <a:rPr lang="en-US" altLang="zh-CN" b="0" i="0">
                <a:solidFill>
                  <a:srgbClr val="E0E2E4"/>
                </a:solidFill>
                <a:effectLst/>
                <a:latin typeface="Calibri" panose="020F0502020204030204" pitchFamily="34" charset="0"/>
                <a:cs typeface="Calibri" panose="020F0502020204030204" pitchFamily="34" charset="0"/>
              </a:rPr>
              <a:t> TexCoords; } vs_out; </a:t>
            </a: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mat4</a:t>
            </a:r>
            <a:r>
              <a:rPr lang="en-US" altLang="zh-CN" b="0" i="0">
                <a:solidFill>
                  <a:srgbClr val="E0E2E4"/>
                </a:solidFill>
                <a:effectLst/>
                <a:latin typeface="Calibri" panose="020F0502020204030204" pitchFamily="34" charset="0"/>
                <a:cs typeface="Calibri" panose="020F0502020204030204" pitchFamily="34" charset="0"/>
              </a:rPr>
              <a:t> projection; </a:t>
            </a: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mat4</a:t>
            </a:r>
            <a:r>
              <a:rPr lang="en-US" altLang="zh-CN" b="0" i="0">
                <a:solidFill>
                  <a:srgbClr val="E0E2E4"/>
                </a:solidFill>
                <a:effectLst/>
                <a:latin typeface="Calibri" panose="020F0502020204030204" pitchFamily="34" charset="0"/>
                <a:cs typeface="Calibri" panose="020F0502020204030204" pitchFamily="34" charset="0"/>
              </a:rPr>
              <a:t> view; </a:t>
            </a: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mat4</a:t>
            </a:r>
            <a:r>
              <a:rPr lang="en-US" altLang="zh-CN" b="0" i="0">
                <a:solidFill>
                  <a:srgbClr val="E0E2E4"/>
                </a:solidFill>
                <a:effectLst/>
                <a:latin typeface="Calibri" panose="020F0502020204030204" pitchFamily="34" charset="0"/>
                <a:cs typeface="Calibri" panose="020F0502020204030204" pitchFamily="34" charset="0"/>
              </a:rPr>
              <a:t> model; </a:t>
            </a: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bool</a:t>
            </a:r>
            <a:r>
              <a:rPr lang="en-US" altLang="zh-CN" b="0" i="0">
                <a:solidFill>
                  <a:srgbClr val="E0E2E4"/>
                </a:solidFill>
                <a:effectLst/>
                <a:latin typeface="Calibri" panose="020F0502020204030204" pitchFamily="34" charset="0"/>
                <a:cs typeface="Calibri" panose="020F0502020204030204" pitchFamily="34" charset="0"/>
              </a:rPr>
              <a:t> reverse_normals; </a:t>
            </a:r>
          </a:p>
          <a:p>
            <a:r>
              <a:rPr lang="en-US" altLang="zh-CN" b="1" i="0">
                <a:solidFill>
                  <a:srgbClr val="93C763"/>
                </a:solidFill>
                <a:effectLst/>
                <a:latin typeface="Calibri" panose="020F0502020204030204" pitchFamily="34" charset="0"/>
                <a:cs typeface="Calibri" panose="020F0502020204030204" pitchFamily="34" charset="0"/>
              </a:rPr>
              <a:t>void</a:t>
            </a:r>
            <a:r>
              <a:rPr lang="en-US" altLang="zh-CN" b="0" i="0">
                <a:solidFill>
                  <a:srgbClr val="E0E2E4"/>
                </a:solidFill>
                <a:effectLst/>
                <a:latin typeface="Calibri" panose="020F0502020204030204" pitchFamily="34" charset="0"/>
                <a:cs typeface="Calibri" panose="020F0502020204030204" pitchFamily="34" charset="0"/>
              </a:rPr>
              <a:t> main() {</a:t>
            </a:r>
          </a:p>
          <a:p>
            <a:pPr lvl="1"/>
            <a:r>
              <a:rPr lang="en-US" altLang="zh-CN" b="0" i="0">
                <a:solidFill>
                  <a:srgbClr val="E0E2E4"/>
                </a:solidFill>
                <a:effectLst/>
                <a:latin typeface="Calibri" panose="020F0502020204030204" pitchFamily="34" charset="0"/>
                <a:cs typeface="Calibri" panose="020F0502020204030204" pitchFamily="34" charset="0"/>
              </a:rPr>
              <a:t> vs_out.FragPos =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(model * </a:t>
            </a:r>
            <a:r>
              <a:rPr lang="en-US" altLang="zh-CN" b="0" i="0">
                <a:solidFill>
                  <a:srgbClr val="8CBBAD"/>
                </a:solidFill>
                <a:effectLst/>
                <a:latin typeface="Calibri" panose="020F0502020204030204" pitchFamily="34" charset="0"/>
                <a:cs typeface="Calibri" panose="020F0502020204030204" pitchFamily="34" charset="0"/>
              </a:rPr>
              <a:t>vec4</a:t>
            </a:r>
            <a:r>
              <a:rPr lang="en-US" altLang="zh-CN" b="0" i="0">
                <a:solidFill>
                  <a:srgbClr val="E0E2E4"/>
                </a:solidFill>
                <a:effectLst/>
                <a:latin typeface="Calibri" panose="020F0502020204030204" pitchFamily="34" charset="0"/>
                <a:cs typeface="Calibri" panose="020F0502020204030204" pitchFamily="34" charset="0"/>
              </a:rPr>
              <a:t>(aPos,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18E96"/>
                </a:solidFill>
                <a:effectLst/>
                <a:latin typeface="Calibri" panose="020F0502020204030204" pitchFamily="34" charset="0"/>
                <a:cs typeface="Calibri" panose="020F0502020204030204" pitchFamily="34" charset="0"/>
              </a:rPr>
              <a:t>// make sure the outer large cube displays lighting from the 'inside</a:t>
            </a:r>
            <a:endParaRPr lang="en-US" altLang="zh-CN" b="0" i="0">
              <a:solidFill>
                <a:srgbClr val="E0E2E4"/>
              </a:solidFill>
              <a:effectLst/>
              <a:latin typeface="Calibri" panose="020F0502020204030204" pitchFamily="34" charset="0"/>
              <a:cs typeface="Calibri" panose="020F0502020204030204" pitchFamily="34" charset="0"/>
            </a:endParaRPr>
          </a:p>
          <a:p>
            <a:pPr lvl="1"/>
            <a:r>
              <a:rPr lang="en-US" altLang="zh-CN" b="1" i="0">
                <a:solidFill>
                  <a:srgbClr val="93C763"/>
                </a:solidFill>
                <a:effectLst/>
                <a:latin typeface="Calibri" panose="020F0502020204030204" pitchFamily="34" charset="0"/>
                <a:cs typeface="Calibri" panose="020F0502020204030204" pitchFamily="34" charset="0"/>
              </a:rPr>
              <a:t>if</a:t>
            </a:r>
            <a:r>
              <a:rPr lang="en-US" altLang="zh-CN" b="0" i="0">
                <a:solidFill>
                  <a:srgbClr val="E0E2E4"/>
                </a:solidFill>
                <a:effectLst/>
                <a:latin typeface="Calibri" panose="020F0502020204030204" pitchFamily="34" charset="0"/>
                <a:cs typeface="Calibri" panose="020F0502020204030204" pitchFamily="34" charset="0"/>
              </a:rPr>
              <a:t>(reverse_normals) </a:t>
            </a:r>
          </a:p>
          <a:p>
            <a:pPr lvl="2"/>
            <a:r>
              <a:rPr lang="en-US" altLang="zh-CN" b="0" i="0">
                <a:solidFill>
                  <a:srgbClr val="E0E2E4"/>
                </a:solidFill>
                <a:effectLst/>
                <a:latin typeface="Calibri" panose="020F0502020204030204" pitchFamily="34" charset="0"/>
                <a:cs typeface="Calibri" panose="020F0502020204030204" pitchFamily="34" charset="0"/>
              </a:rPr>
              <a:t>vs_out.Normal = transpose(inverse(</a:t>
            </a:r>
            <a:r>
              <a:rPr lang="en-US" altLang="zh-CN" b="0" i="0">
                <a:solidFill>
                  <a:srgbClr val="8CBBAD"/>
                </a:solidFill>
                <a:effectLst/>
                <a:latin typeface="Calibri" panose="020F0502020204030204" pitchFamily="34" charset="0"/>
                <a:cs typeface="Calibri" panose="020F0502020204030204" pitchFamily="34" charset="0"/>
              </a:rPr>
              <a:t>mat3</a:t>
            </a:r>
            <a:r>
              <a:rPr lang="en-US" altLang="zh-CN" b="0" i="0">
                <a:solidFill>
                  <a:srgbClr val="E0E2E4"/>
                </a:solidFill>
                <a:effectLst/>
                <a:latin typeface="Calibri" panose="020F0502020204030204" pitchFamily="34" charset="0"/>
                <a:cs typeface="Calibri" panose="020F0502020204030204" pitchFamily="34" charset="0"/>
              </a:rPr>
              <a:t>(model))) *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 aNormal); </a:t>
            </a:r>
          </a:p>
          <a:p>
            <a:pPr lvl="1"/>
            <a:r>
              <a:rPr lang="en-US" altLang="zh-CN" b="1" i="0">
                <a:solidFill>
                  <a:srgbClr val="93C763"/>
                </a:solidFill>
                <a:effectLst/>
                <a:latin typeface="Calibri" panose="020F0502020204030204" pitchFamily="34" charset="0"/>
                <a:cs typeface="Calibri" panose="020F0502020204030204" pitchFamily="34" charset="0"/>
              </a:rPr>
              <a:t>else</a:t>
            </a:r>
            <a:r>
              <a:rPr lang="en-US" altLang="zh-CN" b="0" i="0">
                <a:solidFill>
                  <a:srgbClr val="E0E2E4"/>
                </a:solidFill>
                <a:effectLst/>
                <a:latin typeface="Calibri" panose="020F0502020204030204" pitchFamily="34" charset="0"/>
                <a:cs typeface="Calibri" panose="020F0502020204030204" pitchFamily="34" charset="0"/>
              </a:rPr>
              <a:t> </a:t>
            </a:r>
          </a:p>
          <a:p>
            <a:pPr lvl="2"/>
            <a:r>
              <a:rPr lang="en-US" altLang="zh-CN" b="0" i="0">
                <a:solidFill>
                  <a:srgbClr val="E0E2E4"/>
                </a:solidFill>
                <a:effectLst/>
                <a:latin typeface="Calibri" panose="020F0502020204030204" pitchFamily="34" charset="0"/>
                <a:cs typeface="Calibri" panose="020F0502020204030204" pitchFamily="34" charset="0"/>
              </a:rPr>
              <a:t>vs_out.Normal = transpose(inverse(</a:t>
            </a:r>
            <a:r>
              <a:rPr lang="en-US" altLang="zh-CN" b="0" i="0">
                <a:solidFill>
                  <a:srgbClr val="8CBBAD"/>
                </a:solidFill>
                <a:effectLst/>
                <a:latin typeface="Calibri" panose="020F0502020204030204" pitchFamily="34" charset="0"/>
                <a:cs typeface="Calibri" panose="020F0502020204030204" pitchFamily="34" charset="0"/>
              </a:rPr>
              <a:t>mat3</a:t>
            </a:r>
            <a:r>
              <a:rPr lang="en-US" altLang="zh-CN" b="0" i="0">
                <a:solidFill>
                  <a:srgbClr val="E0E2E4"/>
                </a:solidFill>
                <a:effectLst/>
                <a:latin typeface="Calibri" panose="020F0502020204030204" pitchFamily="34" charset="0"/>
                <a:cs typeface="Calibri" panose="020F0502020204030204" pitchFamily="34" charset="0"/>
              </a:rPr>
              <a:t>(model))) * aNormal; </a:t>
            </a:r>
          </a:p>
          <a:p>
            <a:pPr lvl="1"/>
            <a:r>
              <a:rPr lang="en-US" altLang="zh-CN" b="0" i="0">
                <a:solidFill>
                  <a:srgbClr val="E0E2E4"/>
                </a:solidFill>
                <a:effectLst/>
                <a:latin typeface="Calibri" panose="020F0502020204030204" pitchFamily="34" charset="0"/>
                <a:cs typeface="Calibri" panose="020F0502020204030204" pitchFamily="34" charset="0"/>
              </a:rPr>
              <a:t>vs_out.TexCoords = aTexCoords; </a:t>
            </a:r>
          </a:p>
          <a:p>
            <a:pPr lvl="1"/>
            <a:r>
              <a:rPr lang="en-US" altLang="zh-CN" b="0" i="0">
                <a:solidFill>
                  <a:srgbClr val="E0E2E4"/>
                </a:solidFill>
                <a:effectLst/>
                <a:latin typeface="Calibri" panose="020F0502020204030204" pitchFamily="34" charset="0"/>
                <a:cs typeface="Calibri" panose="020F0502020204030204" pitchFamily="34" charset="0"/>
              </a:rPr>
              <a:t>gl_Position = projection * view * model * </a:t>
            </a:r>
            <a:r>
              <a:rPr lang="en-US" altLang="zh-CN" b="0" i="0">
                <a:solidFill>
                  <a:srgbClr val="8CBBAD"/>
                </a:solidFill>
                <a:effectLst/>
                <a:latin typeface="Calibri" panose="020F0502020204030204" pitchFamily="34" charset="0"/>
                <a:cs typeface="Calibri" panose="020F0502020204030204" pitchFamily="34" charset="0"/>
              </a:rPr>
              <a:t>vec4</a:t>
            </a:r>
            <a:r>
              <a:rPr lang="en-US" altLang="zh-CN" b="0" i="0">
                <a:solidFill>
                  <a:srgbClr val="E0E2E4"/>
                </a:solidFill>
                <a:effectLst/>
                <a:latin typeface="Calibri" panose="020F0502020204030204" pitchFamily="34" charset="0"/>
                <a:cs typeface="Calibri" panose="020F0502020204030204" pitchFamily="34" charset="0"/>
              </a:rPr>
              <a:t>(aPos,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a:t>
            </a:r>
            <a:endParaRPr lang="zh-CN" altLang="en-US">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C317AC00-CB5C-461E-BFD7-1311D8FFFED3}"/>
              </a:ext>
            </a:extLst>
          </p:cNvPr>
          <p:cNvSpPr txBox="1"/>
          <p:nvPr/>
        </p:nvSpPr>
        <p:spPr>
          <a:xfrm>
            <a:off x="971560" y="9427044"/>
            <a:ext cx="8609319" cy="4801314"/>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ShadowCalculation(</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fragPos) { </a:t>
            </a:r>
          </a:p>
          <a:p>
            <a:pPr lvl="1"/>
            <a:r>
              <a:rPr lang="en-US" altLang="zh-CN" b="0" i="0">
                <a:solidFill>
                  <a:srgbClr val="818E96"/>
                </a:solidFill>
                <a:effectLst/>
                <a:latin typeface="Calibri" panose="020F0502020204030204" pitchFamily="34" charset="0"/>
                <a:cs typeface="Calibri" panose="020F0502020204030204" pitchFamily="34" charset="0"/>
              </a:rPr>
              <a:t>// get vector between fragment position and light position</a:t>
            </a:r>
          </a:p>
          <a:p>
            <a:pPr lvl="1"/>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fragToLight = fragPos - lightPos; </a:t>
            </a:r>
          </a:p>
          <a:p>
            <a:pPr lvl="1"/>
            <a:r>
              <a:rPr lang="en-US" altLang="zh-CN" b="0" i="0">
                <a:solidFill>
                  <a:srgbClr val="818E96"/>
                </a:solidFill>
                <a:effectLst/>
                <a:latin typeface="Calibri" panose="020F0502020204030204" pitchFamily="34" charset="0"/>
                <a:cs typeface="Calibri" panose="020F0502020204030204" pitchFamily="34" charset="0"/>
              </a:rPr>
              <a:t>// ise the fragment to light vector to sample from the depth map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closestDepth = texture(depthMap, fragToLight).r; </a:t>
            </a:r>
          </a:p>
          <a:p>
            <a:pPr lvl="1"/>
            <a:r>
              <a:rPr lang="en-US" altLang="zh-CN" b="0" i="0">
                <a:solidFill>
                  <a:srgbClr val="818E96"/>
                </a:solidFill>
                <a:effectLst/>
                <a:latin typeface="Calibri" panose="020F0502020204030204" pitchFamily="34" charset="0"/>
                <a:cs typeface="Calibri" panose="020F0502020204030204" pitchFamily="34" charset="0"/>
              </a:rPr>
              <a:t>// it is  in linear range between [0,1], let's re-transform it back to original depth value</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E0E2E4"/>
                </a:solidFill>
                <a:effectLst/>
                <a:latin typeface="Calibri" panose="020F0502020204030204" pitchFamily="34" charset="0"/>
                <a:cs typeface="Calibri" panose="020F0502020204030204" pitchFamily="34" charset="0"/>
              </a:rPr>
              <a:t>closestDepth *= far_plane; </a:t>
            </a:r>
          </a:p>
          <a:p>
            <a:pPr lvl="1"/>
            <a:r>
              <a:rPr lang="en-US" altLang="zh-CN" b="0" i="0">
                <a:solidFill>
                  <a:srgbClr val="818E96"/>
                </a:solidFill>
                <a:effectLst/>
                <a:latin typeface="Calibri" panose="020F0502020204030204" pitchFamily="34" charset="0"/>
                <a:cs typeface="Calibri" panose="020F0502020204030204" pitchFamily="34" charset="0"/>
              </a:rPr>
              <a:t>// now get current linear depth as the length between the fragment and light position</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currentDepth = length(fragToLight); </a:t>
            </a:r>
          </a:p>
          <a:p>
            <a:pPr lvl="1"/>
            <a:r>
              <a:rPr lang="en-US" altLang="zh-CN" b="0" i="0">
                <a:solidFill>
                  <a:srgbClr val="818E96"/>
                </a:solidFill>
                <a:effectLst/>
                <a:latin typeface="Calibri" panose="020F0502020204030204" pitchFamily="34" charset="0"/>
                <a:cs typeface="Calibri" panose="020F0502020204030204" pitchFamily="34" charset="0"/>
              </a:rPr>
              <a:t>// test for shadows</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bias = </a:t>
            </a:r>
            <a:r>
              <a:rPr lang="en-US" altLang="zh-CN" b="0" i="0">
                <a:solidFill>
                  <a:srgbClr val="FFCD22"/>
                </a:solidFill>
                <a:effectLst/>
                <a:latin typeface="Calibri" panose="020F0502020204030204" pitchFamily="34" charset="0"/>
                <a:cs typeface="Calibri" panose="020F0502020204030204" pitchFamily="34" charset="0"/>
              </a:rPr>
              <a:t>0.05</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18E96"/>
                </a:solidFill>
                <a:effectLst/>
                <a:latin typeface="Calibri" panose="020F0502020204030204" pitchFamily="34" charset="0"/>
                <a:cs typeface="Calibri" panose="020F0502020204030204" pitchFamily="34" charset="0"/>
              </a:rPr>
              <a:t>// we use a much larger bias since depth is now in [near_plane, far_plane] range</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shadow = currentDepth - bias &gt; closestDepth ?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 </a:t>
            </a:r>
            <a:r>
              <a:rPr lang="en-US" altLang="zh-CN" b="0" i="0">
                <a:solidFill>
                  <a:srgbClr val="FFCD22"/>
                </a:solidFill>
                <a:effectLst/>
                <a:latin typeface="Calibri" panose="020F0502020204030204" pitchFamily="34" charset="0"/>
                <a:cs typeface="Calibri" panose="020F0502020204030204" pitchFamily="34" charset="0"/>
              </a:rPr>
              <a:t>0.0</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18E96"/>
                </a:solidFill>
                <a:effectLst/>
                <a:latin typeface="Calibri" panose="020F0502020204030204" pitchFamily="34" charset="0"/>
                <a:cs typeface="Calibri" panose="020F0502020204030204" pitchFamily="34" charset="0"/>
              </a:rPr>
              <a:t>// display closestDepth as debug (to visualize depth cubemap)</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18E96"/>
                </a:solidFill>
                <a:effectLst/>
                <a:latin typeface="Calibri" panose="020F0502020204030204" pitchFamily="34" charset="0"/>
                <a:cs typeface="Calibri" panose="020F0502020204030204" pitchFamily="34" charset="0"/>
              </a:rPr>
              <a:t>// FragColor = vec4(vec3(closestDepth / far_plane), 1.0); </a:t>
            </a:r>
          </a:p>
          <a:p>
            <a:pPr lvl="1"/>
            <a:r>
              <a:rPr lang="en-US" altLang="zh-CN" b="1" i="0">
                <a:solidFill>
                  <a:srgbClr val="93C763"/>
                </a:solidFill>
                <a:effectLst/>
                <a:latin typeface="Calibri" panose="020F0502020204030204" pitchFamily="34" charset="0"/>
                <a:cs typeface="Calibri" panose="020F0502020204030204" pitchFamily="34" charset="0"/>
              </a:rPr>
              <a:t>return</a:t>
            </a:r>
            <a:r>
              <a:rPr lang="en-US" altLang="zh-CN" b="0" i="0">
                <a:solidFill>
                  <a:srgbClr val="E0E2E4"/>
                </a:solidFill>
                <a:effectLst/>
                <a:latin typeface="Calibri" panose="020F0502020204030204" pitchFamily="34" charset="0"/>
                <a:cs typeface="Calibri" panose="020F0502020204030204" pitchFamily="34" charset="0"/>
              </a:rPr>
              <a:t> shadow; </a:t>
            </a:r>
          </a:p>
          <a:p>
            <a:r>
              <a:rPr lang="en-US" altLang="zh-CN" b="0" i="0">
                <a:solidFill>
                  <a:srgbClr val="E0E2E4"/>
                </a:solidFill>
                <a:effectLst/>
                <a:latin typeface="Calibri" panose="020F0502020204030204" pitchFamily="34" charset="0"/>
                <a:cs typeface="Calibri" panose="020F0502020204030204" pitchFamily="34" charset="0"/>
              </a:rPr>
              <a:t>}</a:t>
            </a:r>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5409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73F86F4-97A6-4E7C-AE7E-99E1BAF6089C}"/>
              </a:ext>
            </a:extLst>
          </p:cNvPr>
          <p:cNvSpPr txBox="1"/>
          <p:nvPr/>
        </p:nvSpPr>
        <p:spPr>
          <a:xfrm>
            <a:off x="2800350" y="348734"/>
            <a:ext cx="5311140" cy="369332"/>
          </a:xfrm>
          <a:prstGeom prst="rect">
            <a:avLst/>
          </a:prstGeom>
          <a:noFill/>
        </p:spPr>
        <p:txBody>
          <a:bodyPr wrap="square">
            <a:spAutoFit/>
          </a:bodyPr>
          <a:lstStyle/>
          <a:p>
            <a:pPr algn="ctr"/>
            <a:r>
              <a:rPr lang="zh-CN" altLang="en-US" b="1">
                <a:solidFill>
                  <a:srgbClr val="FFC000"/>
                </a:solidFill>
                <a:latin typeface="Open Sans" panose="020B0606030504020204" pitchFamily="34" charset="0"/>
              </a:rPr>
              <a:t>点光源的</a:t>
            </a:r>
            <a:r>
              <a:rPr lang="en-US" altLang="zh-CN" b="1" i="0">
                <a:solidFill>
                  <a:srgbClr val="FFC000"/>
                </a:solidFill>
                <a:effectLst/>
                <a:latin typeface="Open Sans" panose="020B0606030504020204" pitchFamily="34" charset="0"/>
              </a:rPr>
              <a:t>PCF</a:t>
            </a:r>
          </a:p>
        </p:txBody>
      </p:sp>
      <p:sp>
        <p:nvSpPr>
          <p:cNvPr id="8" name="文本框 7">
            <a:extLst>
              <a:ext uri="{FF2B5EF4-FFF2-40B4-BE49-F238E27FC236}">
                <a16:creationId xmlns:a16="http://schemas.microsoft.com/office/drawing/2014/main" id="{2003508B-45C2-437B-910E-31FA87ADCCE8}"/>
              </a:ext>
            </a:extLst>
          </p:cNvPr>
          <p:cNvSpPr txBox="1"/>
          <p:nvPr/>
        </p:nvSpPr>
        <p:spPr>
          <a:xfrm>
            <a:off x="817132" y="2379464"/>
            <a:ext cx="9309937" cy="397031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shadow = </a:t>
            </a:r>
            <a:r>
              <a:rPr lang="en-US" altLang="zh-CN" b="0" i="0">
                <a:solidFill>
                  <a:srgbClr val="FFCD22"/>
                </a:solidFill>
                <a:effectLst/>
                <a:latin typeface="Calibri" panose="020F0502020204030204" pitchFamily="34" charset="0"/>
                <a:cs typeface="Calibri" panose="020F0502020204030204" pitchFamily="34" charset="0"/>
              </a:rPr>
              <a:t>0.0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bias = </a:t>
            </a:r>
            <a:r>
              <a:rPr lang="en-US" altLang="zh-CN" b="0" i="0">
                <a:solidFill>
                  <a:srgbClr val="FFCD22"/>
                </a:solidFill>
                <a:effectLst/>
                <a:latin typeface="Calibri" panose="020F0502020204030204" pitchFamily="34" charset="0"/>
                <a:cs typeface="Calibri" panose="020F0502020204030204" pitchFamily="34" charset="0"/>
              </a:rPr>
              <a:t>0.05</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samples = </a:t>
            </a:r>
            <a:r>
              <a:rPr lang="en-US" altLang="zh-CN" b="0" i="0">
                <a:solidFill>
                  <a:srgbClr val="FFCD22"/>
                </a:solidFill>
                <a:effectLst/>
                <a:latin typeface="Calibri" panose="020F0502020204030204" pitchFamily="34" charset="0"/>
                <a:cs typeface="Calibri" panose="020F0502020204030204" pitchFamily="34" charset="0"/>
              </a:rPr>
              <a:t>4.0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offset = </a:t>
            </a:r>
            <a:r>
              <a:rPr lang="en-US" altLang="zh-CN" b="0" i="0">
                <a:solidFill>
                  <a:srgbClr val="FFCD22"/>
                </a:solidFill>
                <a:effectLst/>
                <a:latin typeface="Calibri" panose="020F0502020204030204" pitchFamily="34" charset="0"/>
                <a:cs typeface="Calibri" panose="020F0502020204030204" pitchFamily="34" charset="0"/>
              </a:rPr>
              <a:t>0.1</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for</a:t>
            </a:r>
            <a:r>
              <a:rPr lang="en-US" altLang="zh-CN" b="0" i="0">
                <a:solidFill>
                  <a:srgbClr val="E0E2E4"/>
                </a:solidFill>
                <a:effectLst/>
                <a:latin typeface="Calibri" panose="020F0502020204030204" pitchFamily="34" charset="0"/>
                <a:cs typeface="Calibri" panose="020F0502020204030204" pitchFamily="34" charset="0"/>
              </a:rPr>
              <a:t>(</a:t>
            </a:r>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x = -offset; x &lt; offset; x += offset / (samples * </a:t>
            </a:r>
            <a:r>
              <a:rPr lang="en-US" altLang="zh-CN" b="0" i="0">
                <a:solidFill>
                  <a:srgbClr val="FFCD22"/>
                </a:solidFill>
                <a:effectLst/>
                <a:latin typeface="Calibri" panose="020F0502020204030204" pitchFamily="34" charset="0"/>
                <a:cs typeface="Calibri" panose="020F0502020204030204" pitchFamily="34" charset="0"/>
              </a:rPr>
              <a:t>0.5</a:t>
            </a:r>
            <a:r>
              <a:rPr lang="en-US" altLang="zh-CN" b="0" i="0">
                <a:solidFill>
                  <a:srgbClr val="E0E2E4"/>
                </a:solidFill>
                <a:effectLst/>
                <a:latin typeface="Calibri" panose="020F0502020204030204" pitchFamily="34" charset="0"/>
                <a:cs typeface="Calibri" panose="020F0502020204030204" pitchFamily="34" charset="0"/>
              </a:rPr>
              <a:t>)) { </a:t>
            </a:r>
          </a:p>
          <a:p>
            <a:pPr lvl="1"/>
            <a:r>
              <a:rPr lang="en-US" altLang="zh-CN" b="1" i="0">
                <a:solidFill>
                  <a:srgbClr val="93C763"/>
                </a:solidFill>
                <a:effectLst/>
                <a:latin typeface="Calibri" panose="020F0502020204030204" pitchFamily="34" charset="0"/>
                <a:cs typeface="Calibri" panose="020F0502020204030204" pitchFamily="34" charset="0"/>
              </a:rPr>
              <a:t>for</a:t>
            </a:r>
            <a:r>
              <a:rPr lang="en-US" altLang="zh-CN" b="0" i="0">
                <a:solidFill>
                  <a:srgbClr val="E0E2E4"/>
                </a:solidFill>
                <a:effectLst/>
                <a:latin typeface="Calibri" panose="020F0502020204030204" pitchFamily="34" charset="0"/>
                <a:cs typeface="Calibri" panose="020F0502020204030204" pitchFamily="34" charset="0"/>
              </a:rPr>
              <a:t>(</a:t>
            </a:r>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y = -offset; y &lt; offset; y += offset / (samples * </a:t>
            </a:r>
            <a:r>
              <a:rPr lang="en-US" altLang="zh-CN" b="0" i="0">
                <a:solidFill>
                  <a:srgbClr val="FFCD22"/>
                </a:solidFill>
                <a:effectLst/>
                <a:latin typeface="Calibri" panose="020F0502020204030204" pitchFamily="34" charset="0"/>
                <a:cs typeface="Calibri" panose="020F0502020204030204" pitchFamily="34" charset="0"/>
              </a:rPr>
              <a:t>0.5</a:t>
            </a:r>
            <a:r>
              <a:rPr lang="en-US" altLang="zh-CN" b="0" i="0">
                <a:solidFill>
                  <a:srgbClr val="E0E2E4"/>
                </a:solidFill>
                <a:effectLst/>
                <a:latin typeface="Calibri" panose="020F0502020204030204" pitchFamily="34" charset="0"/>
                <a:cs typeface="Calibri" panose="020F0502020204030204" pitchFamily="34" charset="0"/>
              </a:rPr>
              <a:t>)) { </a:t>
            </a:r>
          </a:p>
          <a:p>
            <a:pPr lvl="2"/>
            <a:r>
              <a:rPr lang="en-US" altLang="zh-CN" b="1" i="0">
                <a:solidFill>
                  <a:srgbClr val="93C763"/>
                </a:solidFill>
                <a:effectLst/>
                <a:latin typeface="Calibri" panose="020F0502020204030204" pitchFamily="34" charset="0"/>
                <a:cs typeface="Calibri" panose="020F0502020204030204" pitchFamily="34" charset="0"/>
              </a:rPr>
              <a:t>for</a:t>
            </a:r>
            <a:r>
              <a:rPr lang="en-US" altLang="zh-CN" b="0" i="0">
                <a:solidFill>
                  <a:srgbClr val="E0E2E4"/>
                </a:solidFill>
                <a:effectLst/>
                <a:latin typeface="Calibri" panose="020F0502020204030204" pitchFamily="34" charset="0"/>
                <a:cs typeface="Calibri" panose="020F0502020204030204" pitchFamily="34" charset="0"/>
              </a:rPr>
              <a:t>(</a:t>
            </a:r>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z = -offset; z &lt; offset; z += offset / (samples * </a:t>
            </a:r>
            <a:r>
              <a:rPr lang="en-US" altLang="zh-CN" b="0" i="0">
                <a:solidFill>
                  <a:srgbClr val="FFCD22"/>
                </a:solidFill>
                <a:effectLst/>
                <a:latin typeface="Calibri" panose="020F0502020204030204" pitchFamily="34" charset="0"/>
                <a:cs typeface="Calibri" panose="020F0502020204030204" pitchFamily="34" charset="0"/>
              </a:rPr>
              <a:t>0.5</a:t>
            </a:r>
            <a:r>
              <a:rPr lang="en-US" altLang="zh-CN" b="0" i="0">
                <a:solidFill>
                  <a:srgbClr val="E0E2E4"/>
                </a:solidFill>
                <a:effectLst/>
                <a:latin typeface="Calibri" panose="020F0502020204030204" pitchFamily="34" charset="0"/>
                <a:cs typeface="Calibri" panose="020F0502020204030204" pitchFamily="34" charset="0"/>
              </a:rPr>
              <a:t>)) { </a:t>
            </a:r>
          </a:p>
          <a:p>
            <a:pPr lvl="3"/>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closestDepth = texture(depthMap, fragToLight +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(x, y, z)).r; </a:t>
            </a:r>
          </a:p>
          <a:p>
            <a:pPr lvl="3"/>
            <a:r>
              <a:rPr lang="en-US" altLang="zh-CN" b="0" i="0">
                <a:solidFill>
                  <a:srgbClr val="E0E2E4"/>
                </a:solidFill>
                <a:effectLst/>
                <a:latin typeface="Calibri" panose="020F0502020204030204" pitchFamily="34" charset="0"/>
                <a:cs typeface="Calibri" panose="020F0502020204030204" pitchFamily="34" charset="0"/>
              </a:rPr>
              <a:t>closestDepth *= far_plane; </a:t>
            </a:r>
            <a:r>
              <a:rPr lang="en-US" altLang="zh-CN" b="0" i="0">
                <a:solidFill>
                  <a:srgbClr val="818E96"/>
                </a:solidFill>
                <a:effectLst/>
                <a:latin typeface="Calibri" panose="020F0502020204030204" pitchFamily="34" charset="0"/>
                <a:cs typeface="Calibri" panose="020F0502020204030204" pitchFamily="34" charset="0"/>
              </a:rPr>
              <a:t>// undo mapping [0;1]</a:t>
            </a:r>
            <a:r>
              <a:rPr lang="en-US" altLang="zh-CN" b="0" i="0">
                <a:solidFill>
                  <a:srgbClr val="E0E2E4"/>
                </a:solidFill>
                <a:effectLst/>
                <a:latin typeface="Calibri" panose="020F0502020204030204" pitchFamily="34" charset="0"/>
                <a:cs typeface="Calibri" panose="020F0502020204030204" pitchFamily="34" charset="0"/>
              </a:rPr>
              <a:t> </a:t>
            </a:r>
          </a:p>
          <a:p>
            <a:pPr lvl="3"/>
            <a:r>
              <a:rPr lang="en-US" altLang="zh-CN" b="1" i="0">
                <a:solidFill>
                  <a:srgbClr val="93C763"/>
                </a:solidFill>
                <a:effectLst/>
                <a:latin typeface="Calibri" panose="020F0502020204030204" pitchFamily="34" charset="0"/>
                <a:cs typeface="Calibri" panose="020F0502020204030204" pitchFamily="34" charset="0"/>
              </a:rPr>
              <a:t>if</a:t>
            </a:r>
            <a:r>
              <a:rPr lang="en-US" altLang="zh-CN" b="0" i="0">
                <a:solidFill>
                  <a:srgbClr val="E0E2E4"/>
                </a:solidFill>
                <a:effectLst/>
                <a:latin typeface="Calibri" panose="020F0502020204030204" pitchFamily="34" charset="0"/>
                <a:cs typeface="Calibri" panose="020F0502020204030204" pitchFamily="34" charset="0"/>
              </a:rPr>
              <a:t>(currentDepth - bias &gt; closestDepth) shadow +=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p>
          <a:p>
            <a:pPr lvl="2"/>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shadow /= (samples * samples * samples);</a:t>
            </a:r>
            <a:endParaRPr lang="zh-CN" altLang="en-US">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1DAEC5F6-9AEE-4BBF-8EFD-AF34E25DD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202" y="348734"/>
            <a:ext cx="3810000" cy="340995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54993A6-F36D-4AF1-9622-E15B8E78F63D}"/>
              </a:ext>
            </a:extLst>
          </p:cNvPr>
          <p:cNvSpPr txBox="1"/>
          <p:nvPr/>
        </p:nvSpPr>
        <p:spPr>
          <a:xfrm>
            <a:off x="1049786" y="1130379"/>
            <a:ext cx="4900762"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a:ln w="0"/>
                <a:solidFill>
                  <a:schemeClr val="tx1"/>
                </a:solidFill>
                <a:effectLst>
                  <a:outerShdw blurRad="38100" dist="19050" dir="2700000" algn="tl" rotWithShape="0">
                    <a:schemeClr val="dk1">
                      <a:alpha val="40000"/>
                    </a:schemeClr>
                  </a:outerShdw>
                </a:effectLst>
              </a:rPr>
              <a:t>如果你放大到足够近，可以再次看到锯齿状边缘。</a:t>
            </a:r>
            <a:r>
              <a:rPr lang="en-US" altLang="zh-CN">
                <a:ln w="0"/>
                <a:solidFill>
                  <a:schemeClr val="tx1"/>
                </a:solidFill>
                <a:effectLst>
                  <a:outerShdw blurRad="38100" dist="19050" dir="2700000" algn="tl" rotWithShape="0">
                    <a:schemeClr val="dk1">
                      <a:alpha val="40000"/>
                    </a:schemeClr>
                  </a:outerShdw>
                </a:effectLst>
              </a:rPr>
              <a:t>PCF</a:t>
            </a:r>
            <a:r>
              <a:rPr lang="zh-CN" altLang="en-US">
                <a:ln w="0"/>
                <a:solidFill>
                  <a:schemeClr val="tx1"/>
                </a:solidFill>
                <a:effectLst>
                  <a:outerShdw blurRad="38100" dist="19050" dir="2700000" algn="tl" rotWithShape="0">
                    <a:schemeClr val="dk1">
                      <a:alpha val="40000"/>
                    </a:schemeClr>
                  </a:outerShdw>
                </a:effectLst>
              </a:rPr>
              <a:t>允许通过采样片段位置周围的多个样本并平均结果来平滑这些锯齿状边缘。</a:t>
            </a:r>
          </a:p>
        </p:txBody>
      </p:sp>
      <p:sp>
        <p:nvSpPr>
          <p:cNvPr id="12" name="文本框 11">
            <a:extLst>
              <a:ext uri="{FF2B5EF4-FFF2-40B4-BE49-F238E27FC236}">
                <a16:creationId xmlns:a16="http://schemas.microsoft.com/office/drawing/2014/main" id="{CACAB608-BA4A-488C-9A70-3398EE5C64EC}"/>
              </a:ext>
            </a:extLst>
          </p:cNvPr>
          <p:cNvSpPr txBox="1"/>
          <p:nvPr/>
        </p:nvSpPr>
        <p:spPr>
          <a:xfrm>
            <a:off x="663517" y="6485821"/>
            <a:ext cx="8472668"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然而，</a:t>
            </a:r>
            <a:r>
              <a:rPr lang="en-US" altLang="zh-CN" b="0" i="0">
                <a:solidFill>
                  <a:schemeClr val="bg1"/>
                </a:solidFill>
                <a:effectLst/>
                <a:latin typeface="Microsoft Yahei" panose="020B0503020204020204" pitchFamily="34" charset="-122"/>
                <a:ea typeface="Microsoft Yahei" panose="020B0503020204020204" pitchFamily="34" charset="-122"/>
              </a:rPr>
              <a:t>samples</a:t>
            </a:r>
            <a:r>
              <a:rPr lang="zh-CN" altLang="en-US" b="0" i="0">
                <a:solidFill>
                  <a:schemeClr val="bg1"/>
                </a:solidFill>
                <a:effectLst/>
                <a:latin typeface="Microsoft Yahei" panose="020B0503020204020204" pitchFamily="34" charset="-122"/>
                <a:ea typeface="Microsoft Yahei" panose="020B0503020204020204" pitchFamily="34" charset="-122"/>
              </a:rPr>
              <a:t>设置为</a:t>
            </a:r>
            <a:r>
              <a:rPr lang="en-US" altLang="zh-CN" b="0" i="0">
                <a:solidFill>
                  <a:schemeClr val="bg1"/>
                </a:solidFill>
                <a:effectLst/>
                <a:latin typeface="Microsoft Yahei" panose="020B0503020204020204" pitchFamily="34" charset="-122"/>
                <a:ea typeface="Microsoft Yahei" panose="020B0503020204020204" pitchFamily="34" charset="-122"/>
              </a:rPr>
              <a:t>4.0</a:t>
            </a:r>
            <a:r>
              <a:rPr lang="zh-CN" altLang="en-US" b="0" i="0">
                <a:solidFill>
                  <a:schemeClr val="bg1"/>
                </a:solidFill>
                <a:effectLst/>
                <a:latin typeface="Microsoft Yahei" panose="020B0503020204020204" pitchFamily="34" charset="-122"/>
                <a:ea typeface="Microsoft Yahei" panose="020B0503020204020204" pitchFamily="34" charset="-122"/>
              </a:rPr>
              <a:t>，每个</a:t>
            </a:r>
            <a:r>
              <a:rPr lang="en-US" altLang="zh-CN" b="0" i="0">
                <a:solidFill>
                  <a:schemeClr val="bg1"/>
                </a:solidFill>
                <a:effectLst/>
                <a:latin typeface="Microsoft Yahei" panose="020B0503020204020204" pitchFamily="34" charset="-122"/>
                <a:ea typeface="Microsoft Yahei" panose="020B0503020204020204" pitchFamily="34" charset="-122"/>
              </a:rPr>
              <a:t>fragment</a:t>
            </a:r>
            <a:r>
              <a:rPr lang="zh-CN" altLang="en-US" b="0" i="0">
                <a:solidFill>
                  <a:schemeClr val="bg1"/>
                </a:solidFill>
                <a:effectLst/>
                <a:latin typeface="Microsoft Yahei" panose="020B0503020204020204" pitchFamily="34" charset="-122"/>
                <a:ea typeface="Microsoft Yahei" panose="020B0503020204020204" pitchFamily="34" charset="-122"/>
              </a:rPr>
              <a:t>我们会得到总共</a:t>
            </a:r>
            <a:r>
              <a:rPr lang="en-US" altLang="zh-CN" b="0" i="0">
                <a:solidFill>
                  <a:schemeClr val="bg1"/>
                </a:solidFill>
                <a:effectLst/>
                <a:latin typeface="Microsoft Yahei" panose="020B0503020204020204" pitchFamily="34" charset="-122"/>
                <a:ea typeface="Microsoft Yahei" panose="020B0503020204020204" pitchFamily="34" charset="-122"/>
              </a:rPr>
              <a:t>64</a:t>
            </a:r>
            <a:r>
              <a:rPr lang="zh-CN" altLang="en-US" b="0" i="0">
                <a:solidFill>
                  <a:schemeClr val="bg1"/>
                </a:solidFill>
                <a:effectLst/>
                <a:latin typeface="Microsoft Yahei" panose="020B0503020204020204" pitchFamily="34" charset="-122"/>
                <a:ea typeface="Microsoft Yahei" panose="020B0503020204020204" pitchFamily="34" charset="-122"/>
              </a:rPr>
              <a:t>个样本，这太多了</a:t>
            </a:r>
            <a:endParaRPr lang="zh-CN" altLang="en-US">
              <a:solidFill>
                <a:schemeClr val="bg1"/>
              </a:solidFill>
            </a:endParaRPr>
          </a:p>
        </p:txBody>
      </p:sp>
      <p:sp>
        <p:nvSpPr>
          <p:cNvPr id="13" name="文本框 12">
            <a:extLst>
              <a:ext uri="{FF2B5EF4-FFF2-40B4-BE49-F238E27FC236}">
                <a16:creationId xmlns:a16="http://schemas.microsoft.com/office/drawing/2014/main" id="{64A8E63D-5745-40FF-9FB8-C61FEE5E325B}"/>
              </a:ext>
            </a:extLst>
          </p:cNvPr>
          <p:cNvSpPr txBox="1"/>
          <p:nvPr/>
        </p:nvSpPr>
        <p:spPr>
          <a:xfrm>
            <a:off x="740324" y="6855153"/>
            <a:ext cx="9386745" cy="203132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sampleOffsetDirections[</a:t>
            </a:r>
            <a:r>
              <a:rPr lang="en-US" altLang="zh-CN" b="0" i="0">
                <a:solidFill>
                  <a:srgbClr val="FFCD22"/>
                </a:solidFill>
                <a:effectLst/>
                <a:latin typeface="Calibri" panose="020F0502020204030204" pitchFamily="34" charset="0"/>
                <a:cs typeface="Calibri" panose="020F0502020204030204" pitchFamily="34" charset="0"/>
              </a:rPr>
              <a:t>20</a:t>
            </a:r>
            <a:r>
              <a:rPr lang="en-US" altLang="zh-CN" b="0" i="0">
                <a:solidFill>
                  <a:srgbClr val="E0E2E4"/>
                </a:solidFill>
                <a:effectLst/>
                <a:latin typeface="Calibri" panose="020F0502020204030204" pitchFamily="34" charset="0"/>
                <a:cs typeface="Calibri" panose="020F0502020204030204" pitchFamily="34" charset="0"/>
              </a:rPr>
              <a:t>] =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 </a:t>
            </a:r>
          </a:p>
          <a:p>
            <a:pPr lvl="1"/>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 </a:t>
            </a:r>
            <a:endParaRPr lang="zh-CN" altLang="en-US">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B5E20F1D-0446-4297-8B25-02A3518241F6}"/>
              </a:ext>
            </a:extLst>
          </p:cNvPr>
          <p:cNvSpPr txBox="1"/>
          <p:nvPr/>
        </p:nvSpPr>
        <p:spPr>
          <a:xfrm>
            <a:off x="781630" y="8997175"/>
            <a:ext cx="9345440" cy="313932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shadow = </a:t>
            </a:r>
            <a:r>
              <a:rPr lang="en-US" altLang="zh-CN" b="0" i="0">
                <a:solidFill>
                  <a:srgbClr val="FFCD22"/>
                </a:solidFill>
                <a:effectLst/>
                <a:latin typeface="Calibri" panose="020F0502020204030204" pitchFamily="34" charset="0"/>
                <a:cs typeface="Calibri" panose="020F0502020204030204" pitchFamily="34" charset="0"/>
              </a:rPr>
              <a:t>0.0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bias = </a:t>
            </a:r>
            <a:r>
              <a:rPr lang="en-US" altLang="zh-CN" b="0" i="0">
                <a:solidFill>
                  <a:srgbClr val="FFCD22"/>
                </a:solidFill>
                <a:effectLst/>
                <a:latin typeface="Calibri" panose="020F0502020204030204" pitchFamily="34" charset="0"/>
                <a:cs typeface="Calibri" panose="020F0502020204030204" pitchFamily="34" charset="0"/>
              </a:rPr>
              <a:t>0.15</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int</a:t>
            </a:r>
            <a:r>
              <a:rPr lang="en-US" altLang="zh-CN" b="0" i="0">
                <a:solidFill>
                  <a:srgbClr val="E0E2E4"/>
                </a:solidFill>
                <a:effectLst/>
                <a:latin typeface="Calibri" panose="020F0502020204030204" pitchFamily="34" charset="0"/>
                <a:cs typeface="Calibri" panose="020F0502020204030204" pitchFamily="34" charset="0"/>
              </a:rPr>
              <a:t> samples = </a:t>
            </a:r>
            <a:r>
              <a:rPr lang="en-US" altLang="zh-CN" b="0" i="0">
                <a:solidFill>
                  <a:srgbClr val="FFCD22"/>
                </a:solidFill>
                <a:effectLst/>
                <a:latin typeface="Calibri" panose="020F0502020204030204" pitchFamily="34" charset="0"/>
                <a:cs typeface="Calibri" panose="020F0502020204030204" pitchFamily="34" charset="0"/>
              </a:rPr>
              <a:t>20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viewDistance = length(viewPos - fragPos); </a:t>
            </a:r>
          </a:p>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diskRadius = </a:t>
            </a:r>
            <a:r>
              <a:rPr lang="en-US" altLang="zh-CN" b="0" i="0">
                <a:solidFill>
                  <a:srgbClr val="FFCD22"/>
                </a:solidFill>
                <a:effectLst/>
                <a:latin typeface="Calibri" panose="020F0502020204030204" pitchFamily="34" charset="0"/>
                <a:cs typeface="Calibri" panose="020F0502020204030204" pitchFamily="34" charset="0"/>
              </a:rPr>
              <a:t>0.05</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for</a:t>
            </a:r>
            <a:r>
              <a:rPr lang="en-US" altLang="zh-CN" b="0" i="0">
                <a:solidFill>
                  <a:srgbClr val="E0E2E4"/>
                </a:solidFill>
                <a:effectLst/>
                <a:latin typeface="Calibri" panose="020F0502020204030204" pitchFamily="34" charset="0"/>
                <a:cs typeface="Calibri" panose="020F0502020204030204" pitchFamily="34" charset="0"/>
              </a:rPr>
              <a:t>(</a:t>
            </a:r>
            <a:r>
              <a:rPr lang="en-US" altLang="zh-CN" b="1" i="0">
                <a:solidFill>
                  <a:srgbClr val="93C763"/>
                </a:solidFill>
                <a:effectLst/>
                <a:latin typeface="Calibri" panose="020F0502020204030204" pitchFamily="34" charset="0"/>
                <a:cs typeface="Calibri" panose="020F0502020204030204" pitchFamily="34" charset="0"/>
              </a:rPr>
              <a:t>int</a:t>
            </a:r>
            <a:r>
              <a:rPr lang="en-US" altLang="zh-CN" b="0" i="0">
                <a:solidFill>
                  <a:srgbClr val="E0E2E4"/>
                </a:solidFill>
                <a:effectLst/>
                <a:latin typeface="Calibri" panose="020F0502020204030204" pitchFamily="34" charset="0"/>
                <a:cs typeface="Calibri" panose="020F0502020204030204" pitchFamily="34" charset="0"/>
              </a:rPr>
              <a:t> i =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i &lt; samples; ++i) {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closestDepth=texture(depthMap, fragToLight + sampleOffsetDirections[i] * diskRadius).r; </a:t>
            </a:r>
          </a:p>
          <a:p>
            <a:pPr lvl="1"/>
            <a:r>
              <a:rPr lang="en-US" altLang="zh-CN" b="0" i="0">
                <a:solidFill>
                  <a:srgbClr val="E0E2E4"/>
                </a:solidFill>
                <a:effectLst/>
                <a:latin typeface="Calibri" panose="020F0502020204030204" pitchFamily="34" charset="0"/>
                <a:cs typeface="Calibri" panose="020F0502020204030204" pitchFamily="34" charset="0"/>
              </a:rPr>
              <a:t>closestDepth *= far_plane; </a:t>
            </a:r>
            <a:r>
              <a:rPr lang="en-US" altLang="zh-CN" b="0" i="0">
                <a:solidFill>
                  <a:srgbClr val="818E96"/>
                </a:solidFill>
                <a:effectLst/>
                <a:latin typeface="Calibri" panose="020F0502020204030204" pitchFamily="34" charset="0"/>
                <a:cs typeface="Calibri" panose="020F0502020204030204" pitchFamily="34" charset="0"/>
              </a:rPr>
              <a:t>// undo mapping [0;1]</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1" i="0">
                <a:solidFill>
                  <a:srgbClr val="93C763"/>
                </a:solidFill>
                <a:effectLst/>
                <a:latin typeface="Calibri" panose="020F0502020204030204" pitchFamily="34" charset="0"/>
                <a:cs typeface="Calibri" panose="020F0502020204030204" pitchFamily="34" charset="0"/>
              </a:rPr>
              <a:t>if</a:t>
            </a:r>
            <a:r>
              <a:rPr lang="en-US" altLang="zh-CN" b="0" i="0">
                <a:solidFill>
                  <a:srgbClr val="E0E2E4"/>
                </a:solidFill>
                <a:effectLst/>
                <a:latin typeface="Calibri" panose="020F0502020204030204" pitchFamily="34" charset="0"/>
                <a:cs typeface="Calibri" panose="020F0502020204030204" pitchFamily="34" charset="0"/>
              </a:rPr>
              <a:t>(currentDepth - bias &gt; closestDepth) shadow +=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shadow /= </a:t>
            </a:r>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(samples); </a:t>
            </a:r>
            <a:endParaRPr lang="zh-CN" altLang="en-US">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EE91C14E-47BC-4EEF-BFC5-3D838992383A}"/>
              </a:ext>
            </a:extLst>
          </p:cNvPr>
          <p:cNvSpPr txBox="1"/>
          <p:nvPr/>
        </p:nvSpPr>
        <p:spPr>
          <a:xfrm>
            <a:off x="844041" y="12962640"/>
            <a:ext cx="9345440" cy="36933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diskRadius =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 (viewDistance / far_plane)) / </a:t>
            </a:r>
            <a:r>
              <a:rPr lang="en-US" altLang="zh-CN" b="0" i="0">
                <a:solidFill>
                  <a:srgbClr val="FFCD22"/>
                </a:solidFill>
                <a:effectLst/>
                <a:latin typeface="Calibri" panose="020F0502020204030204" pitchFamily="34" charset="0"/>
                <a:cs typeface="Calibri" panose="020F0502020204030204" pitchFamily="34" charset="0"/>
              </a:rPr>
              <a:t>25.0</a:t>
            </a:r>
            <a:r>
              <a:rPr lang="en-US" altLang="zh-CN" b="0" i="0">
                <a:solidFill>
                  <a:srgbClr val="E0E2E4"/>
                </a:solidFill>
                <a:effectLst/>
                <a:latin typeface="Calibri" panose="020F0502020204030204" pitchFamily="34" charset="0"/>
                <a:cs typeface="Calibri" panose="020F0502020204030204" pitchFamily="34" charset="0"/>
              </a:rPr>
              <a:t>; </a:t>
            </a:r>
            <a:endParaRPr lang="zh-CN" altLang="en-US">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DD64DF0F-E89D-4B87-B03F-2E6C6668DFA2}"/>
              </a:ext>
            </a:extLst>
          </p:cNvPr>
          <p:cNvSpPr txBox="1"/>
          <p:nvPr/>
        </p:nvSpPr>
        <p:spPr>
          <a:xfrm>
            <a:off x="740324" y="12226402"/>
            <a:ext cx="9490870" cy="646331"/>
          </a:xfrm>
          <a:prstGeom prst="rect">
            <a:avLst/>
          </a:prstGeom>
          <a:noFill/>
        </p:spPr>
        <p:txBody>
          <a:bodyPr wrap="square">
            <a:spAutoFit/>
          </a:bodyPr>
          <a:lstStyle/>
          <a:p>
            <a:r>
              <a:rPr lang="en-US" altLang="zh-CN" b="0" i="0">
                <a:solidFill>
                  <a:schemeClr val="bg1"/>
                </a:solidFill>
                <a:effectLst/>
                <a:latin typeface="Gudea"/>
              </a:rPr>
              <a:t>change </a:t>
            </a:r>
            <a:r>
              <a:rPr lang="en-US" altLang="zh-CN" b="0" i="0">
                <a:solidFill>
                  <a:schemeClr val="bg1"/>
                </a:solidFill>
                <a:effectLst/>
                <a:latin typeface="Courier New" panose="02070309020205020404" pitchFamily="49" charset="0"/>
              </a:rPr>
              <a:t>diskRadius</a:t>
            </a:r>
            <a:r>
              <a:rPr lang="en-US" altLang="zh-CN" b="0" i="0">
                <a:solidFill>
                  <a:schemeClr val="bg1"/>
                </a:solidFill>
                <a:effectLst/>
                <a:latin typeface="Gudea"/>
              </a:rPr>
              <a:t> based on the distance of the viewer to the fragment, making the shadows softer when far away and sharper when close by.</a:t>
            </a:r>
            <a:endParaRPr lang="zh-CN" altLang="en-US">
              <a:solidFill>
                <a:schemeClr val="bg1"/>
              </a:solidFill>
            </a:endParaRPr>
          </a:p>
        </p:txBody>
      </p:sp>
    </p:spTree>
    <p:extLst>
      <p:ext uri="{BB962C8B-B14F-4D97-AF65-F5344CB8AC3E}">
        <p14:creationId xmlns:p14="http://schemas.microsoft.com/office/powerpoint/2010/main" val="26131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F9CB044-CEB8-4266-8FB2-2CB5540B65D7}"/>
              </a:ext>
            </a:extLst>
          </p:cNvPr>
          <p:cNvPicPr>
            <a:picLocks noChangeAspect="1"/>
          </p:cNvPicPr>
          <p:nvPr/>
        </p:nvPicPr>
        <p:blipFill>
          <a:blip r:embed="rId2"/>
          <a:stretch>
            <a:fillRect/>
          </a:stretch>
        </p:blipFill>
        <p:spPr>
          <a:xfrm>
            <a:off x="662965" y="932318"/>
            <a:ext cx="3130066" cy="2471315"/>
          </a:xfrm>
          <a:prstGeom prst="rect">
            <a:avLst/>
          </a:prstGeom>
        </p:spPr>
      </p:pic>
      <p:sp>
        <p:nvSpPr>
          <p:cNvPr id="12" name="文本框 11">
            <a:extLst>
              <a:ext uri="{FF2B5EF4-FFF2-40B4-BE49-F238E27FC236}">
                <a16:creationId xmlns:a16="http://schemas.microsoft.com/office/drawing/2014/main" id="{8710CE06-82BA-49FB-8C9A-3370F7544BAB}"/>
              </a:ext>
            </a:extLst>
          </p:cNvPr>
          <p:cNvSpPr txBox="1"/>
          <p:nvPr/>
        </p:nvSpPr>
        <p:spPr>
          <a:xfrm>
            <a:off x="1002514" y="5019245"/>
            <a:ext cx="8813800" cy="286232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rPr>
              <a:t>const</a:t>
            </a:r>
            <a:r>
              <a:rPr lang="en-US" altLang="zh-CN" b="0" i="0">
                <a:solidFill>
                  <a:srgbClr val="E0E2E4"/>
                </a:solidFill>
                <a:effectLst/>
              </a:rPr>
              <a:t> </a:t>
            </a:r>
            <a:r>
              <a:rPr lang="en-US" altLang="zh-CN" b="1" i="0">
                <a:solidFill>
                  <a:srgbClr val="93C763"/>
                </a:solidFill>
                <a:effectLst/>
              </a:rPr>
              <a:t>unsigned</a:t>
            </a:r>
            <a:r>
              <a:rPr lang="en-US" altLang="zh-CN" b="0" i="0">
                <a:solidFill>
                  <a:srgbClr val="E0E2E4"/>
                </a:solidFill>
                <a:effectLst/>
              </a:rPr>
              <a:t> </a:t>
            </a:r>
            <a:r>
              <a:rPr lang="en-US" altLang="zh-CN" b="1" i="0">
                <a:solidFill>
                  <a:srgbClr val="93C763"/>
                </a:solidFill>
                <a:effectLst/>
              </a:rPr>
              <a:t>int</a:t>
            </a:r>
            <a:r>
              <a:rPr lang="en-US" altLang="zh-CN" b="0" i="0">
                <a:solidFill>
                  <a:srgbClr val="E0E2E4"/>
                </a:solidFill>
                <a:effectLst/>
              </a:rPr>
              <a:t> SHADOW_WIDTH = </a:t>
            </a:r>
            <a:r>
              <a:rPr lang="en-US" altLang="zh-CN" b="0" i="0">
                <a:solidFill>
                  <a:srgbClr val="FFCD22"/>
                </a:solidFill>
                <a:effectLst/>
              </a:rPr>
              <a:t>1024</a:t>
            </a:r>
            <a:r>
              <a:rPr lang="en-US" altLang="zh-CN" b="0" i="0">
                <a:solidFill>
                  <a:srgbClr val="E0E2E4"/>
                </a:solidFill>
                <a:effectLst/>
              </a:rPr>
              <a:t>, SHADOW_HEIGHT = </a:t>
            </a:r>
            <a:r>
              <a:rPr lang="en-US" altLang="zh-CN" b="0" i="0">
                <a:solidFill>
                  <a:srgbClr val="FFCD22"/>
                </a:solidFill>
                <a:effectLst/>
              </a:rPr>
              <a:t>1024</a:t>
            </a:r>
            <a:r>
              <a:rPr lang="en-US" altLang="zh-CN" b="0" i="0">
                <a:solidFill>
                  <a:srgbClr val="E0E2E4"/>
                </a:solidFill>
                <a:effectLst/>
              </a:rPr>
              <a:t>; </a:t>
            </a:r>
          </a:p>
          <a:p>
            <a:r>
              <a:rPr lang="en-US" altLang="zh-CN" b="1" i="0">
                <a:solidFill>
                  <a:srgbClr val="93C763"/>
                </a:solidFill>
                <a:effectLst/>
              </a:rPr>
              <a:t>unsigned</a:t>
            </a:r>
            <a:r>
              <a:rPr lang="en-US" altLang="zh-CN" b="0" i="0">
                <a:solidFill>
                  <a:srgbClr val="E0E2E4"/>
                </a:solidFill>
                <a:effectLst/>
              </a:rPr>
              <a:t> </a:t>
            </a:r>
            <a:r>
              <a:rPr lang="en-US" altLang="zh-CN" b="1" i="0">
                <a:solidFill>
                  <a:srgbClr val="93C763"/>
                </a:solidFill>
                <a:effectLst/>
              </a:rPr>
              <a:t>int</a:t>
            </a:r>
            <a:r>
              <a:rPr lang="en-US" altLang="zh-CN" b="0" i="0">
                <a:solidFill>
                  <a:srgbClr val="E0E2E4"/>
                </a:solidFill>
                <a:effectLst/>
              </a:rPr>
              <a:t> depthMap; </a:t>
            </a:r>
          </a:p>
          <a:p>
            <a:r>
              <a:rPr lang="en-US" altLang="zh-CN"/>
              <a:t>glGenTextures</a:t>
            </a:r>
            <a:r>
              <a:rPr lang="en-US" altLang="zh-CN" b="0" i="0">
                <a:solidFill>
                  <a:srgbClr val="E0E2E4"/>
                </a:solidFill>
                <a:effectLst/>
              </a:rPr>
              <a:t>(</a:t>
            </a:r>
            <a:r>
              <a:rPr lang="en-US" altLang="zh-CN" b="0" i="0">
                <a:solidFill>
                  <a:srgbClr val="FFCD22"/>
                </a:solidFill>
                <a:effectLst/>
              </a:rPr>
              <a:t>1</a:t>
            </a:r>
            <a:r>
              <a:rPr lang="en-US" altLang="zh-CN" b="0" i="0">
                <a:solidFill>
                  <a:srgbClr val="E0E2E4"/>
                </a:solidFill>
                <a:effectLst/>
              </a:rPr>
              <a:t>, &amp;depthMap); </a:t>
            </a:r>
          </a:p>
          <a:p>
            <a:r>
              <a:rPr lang="en-US" altLang="zh-CN"/>
              <a:t>glBindTexture</a:t>
            </a:r>
            <a:r>
              <a:rPr lang="en-US" altLang="zh-CN" b="0" i="0">
                <a:solidFill>
                  <a:srgbClr val="E0E2E4"/>
                </a:solidFill>
                <a:effectLst/>
              </a:rPr>
              <a:t>(GL_TEXTURE_2D, depthMap); </a:t>
            </a:r>
          </a:p>
          <a:p>
            <a:r>
              <a:rPr lang="en-US" altLang="zh-CN"/>
              <a:t>glTexImage2D</a:t>
            </a:r>
            <a:r>
              <a:rPr lang="en-US" altLang="zh-CN" b="0" i="0">
                <a:solidFill>
                  <a:srgbClr val="E0E2E4"/>
                </a:solidFill>
                <a:effectLst/>
              </a:rPr>
              <a:t>(GL_TEXTURE_2D, </a:t>
            </a:r>
            <a:r>
              <a:rPr lang="en-US" altLang="zh-CN" b="0" i="0">
                <a:solidFill>
                  <a:srgbClr val="FFCD22"/>
                </a:solidFill>
                <a:effectLst/>
              </a:rPr>
              <a:t>0</a:t>
            </a:r>
            <a:r>
              <a:rPr lang="en-US" altLang="zh-CN" b="0" i="0">
                <a:solidFill>
                  <a:srgbClr val="E0E2E4"/>
                </a:solidFill>
                <a:effectLst/>
              </a:rPr>
              <a:t>, GL_DEPTH_COMPONENT, SHADOW_WIDTH,</a:t>
            </a:r>
          </a:p>
          <a:p>
            <a:r>
              <a:rPr lang="en-US" altLang="zh-CN">
                <a:solidFill>
                  <a:srgbClr val="E0E2E4"/>
                </a:solidFill>
              </a:rPr>
              <a:t>		</a:t>
            </a:r>
            <a:r>
              <a:rPr lang="en-US" altLang="zh-CN" b="0" i="0">
                <a:solidFill>
                  <a:srgbClr val="E0E2E4"/>
                </a:solidFill>
                <a:effectLst/>
              </a:rPr>
              <a:t> SHADOW_HEIGHT, </a:t>
            </a:r>
            <a:r>
              <a:rPr lang="en-US" altLang="zh-CN" b="0" i="0">
                <a:solidFill>
                  <a:srgbClr val="FFCD22"/>
                </a:solidFill>
                <a:effectLst/>
              </a:rPr>
              <a:t>0</a:t>
            </a:r>
            <a:r>
              <a:rPr lang="en-US" altLang="zh-CN" b="0" i="0">
                <a:solidFill>
                  <a:srgbClr val="E0E2E4"/>
                </a:solidFill>
                <a:effectLst/>
              </a:rPr>
              <a:t>, GL_DEPTH_COMPONENT, </a:t>
            </a:r>
            <a:r>
              <a:rPr lang="en-US" altLang="zh-CN" b="0" i="0">
                <a:solidFill>
                  <a:srgbClr val="8CBBAD"/>
                </a:solidFill>
                <a:effectLst/>
              </a:rPr>
              <a:t>GL_FLOAT</a:t>
            </a:r>
            <a:r>
              <a:rPr lang="en-US" altLang="zh-CN" b="0" i="0">
                <a:solidFill>
                  <a:srgbClr val="E0E2E4"/>
                </a:solidFill>
                <a:effectLst/>
              </a:rPr>
              <a:t>, NULL); </a:t>
            </a:r>
          </a:p>
          <a:p>
            <a:r>
              <a:rPr lang="en-US" altLang="zh-CN"/>
              <a:t>glTexParameter</a:t>
            </a:r>
            <a:r>
              <a:rPr lang="en-US" altLang="zh-CN" b="0" i="0">
                <a:solidFill>
                  <a:srgbClr val="E0E2E4"/>
                </a:solidFill>
                <a:effectLst/>
              </a:rPr>
              <a:t>i(GL_TEXTURE_2D, GL_TEXTURE_MIN_FILTER, GL_NEAREST); </a:t>
            </a:r>
          </a:p>
          <a:p>
            <a:r>
              <a:rPr lang="en-US" altLang="zh-CN"/>
              <a:t>glTexParameter</a:t>
            </a:r>
            <a:r>
              <a:rPr lang="en-US" altLang="zh-CN" b="0" i="0">
                <a:solidFill>
                  <a:srgbClr val="E0E2E4"/>
                </a:solidFill>
                <a:effectLst/>
              </a:rPr>
              <a:t>i(GL_TEXTURE_2D, GL_TEXTURE_MAG_FILTER, GL_NEAREST); </a:t>
            </a:r>
          </a:p>
          <a:p>
            <a:r>
              <a:rPr lang="en-US" altLang="zh-CN"/>
              <a:t>glTexParameter</a:t>
            </a:r>
            <a:r>
              <a:rPr lang="en-US" altLang="zh-CN" b="0" i="0">
                <a:solidFill>
                  <a:srgbClr val="E0E2E4"/>
                </a:solidFill>
                <a:effectLst/>
              </a:rPr>
              <a:t>i(GL_TEXTURE_2D, GL_TEXTURE_WRAP_S, GL_REPEAT); </a:t>
            </a:r>
          </a:p>
          <a:p>
            <a:r>
              <a:rPr lang="en-US" altLang="zh-CN"/>
              <a:t>glTexParameter</a:t>
            </a:r>
            <a:r>
              <a:rPr lang="en-US" altLang="zh-CN" b="0" i="0">
                <a:solidFill>
                  <a:srgbClr val="E0E2E4"/>
                </a:solidFill>
                <a:effectLst/>
              </a:rPr>
              <a:t>i(GL_TEXTURE_2D, GL_TEXTURE_WRAP_T, GL_REPEAT); </a:t>
            </a:r>
            <a:endParaRPr lang="zh-CN" altLang="en-US"/>
          </a:p>
        </p:txBody>
      </p:sp>
      <p:sp>
        <p:nvSpPr>
          <p:cNvPr id="4" name="文本框 3">
            <a:extLst>
              <a:ext uri="{FF2B5EF4-FFF2-40B4-BE49-F238E27FC236}">
                <a16:creationId xmlns:a16="http://schemas.microsoft.com/office/drawing/2014/main" id="{F7487509-3EFF-4268-BE89-AC9B46829271}"/>
              </a:ext>
            </a:extLst>
          </p:cNvPr>
          <p:cNvSpPr txBox="1"/>
          <p:nvPr/>
        </p:nvSpPr>
        <p:spPr>
          <a:xfrm>
            <a:off x="4704069" y="243840"/>
            <a:ext cx="1217000" cy="400110"/>
          </a:xfrm>
          <a:prstGeom prst="rect">
            <a:avLst/>
          </a:prstGeom>
          <a:noFill/>
        </p:spPr>
        <p:txBody>
          <a:bodyPr wrap="none" rtlCol="0">
            <a:spAutoFit/>
          </a:bodyPr>
          <a:lstStyle/>
          <a:p>
            <a:r>
              <a:rPr lang="zh-CN" altLang="en-US" sz="2000" b="1" i="0">
                <a:solidFill>
                  <a:srgbClr val="FFC000"/>
                </a:solidFill>
                <a:effectLst/>
                <a:latin typeface="Open Sans" panose="020B0606030504020204" pitchFamily="34" charset="0"/>
              </a:rPr>
              <a:t>深度贴图</a:t>
            </a:r>
          </a:p>
        </p:txBody>
      </p:sp>
      <p:sp>
        <p:nvSpPr>
          <p:cNvPr id="6" name="文本框 5">
            <a:extLst>
              <a:ext uri="{FF2B5EF4-FFF2-40B4-BE49-F238E27FC236}">
                <a16:creationId xmlns:a16="http://schemas.microsoft.com/office/drawing/2014/main" id="{74963FF9-7D47-4082-AC4D-8212CF793348}"/>
              </a:ext>
            </a:extLst>
          </p:cNvPr>
          <p:cNvSpPr txBox="1"/>
          <p:nvPr/>
        </p:nvSpPr>
        <p:spPr>
          <a:xfrm>
            <a:off x="935045" y="3471690"/>
            <a:ext cx="6416040"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首先，我们要为渲染的深度贴图创建一个帧缓冲对象：</a:t>
            </a:r>
            <a:endParaRPr lang="zh-CN" altLang="en-US">
              <a:solidFill>
                <a:schemeClr val="bg1"/>
              </a:solidFill>
            </a:endParaRPr>
          </a:p>
        </p:txBody>
      </p:sp>
      <p:sp>
        <p:nvSpPr>
          <p:cNvPr id="8" name="文本框 7">
            <a:extLst>
              <a:ext uri="{FF2B5EF4-FFF2-40B4-BE49-F238E27FC236}">
                <a16:creationId xmlns:a16="http://schemas.microsoft.com/office/drawing/2014/main" id="{58067B79-9F8E-4154-BF6C-A59FA48F25BC}"/>
              </a:ext>
            </a:extLst>
          </p:cNvPr>
          <p:cNvSpPr txBox="1"/>
          <p:nvPr/>
        </p:nvSpPr>
        <p:spPr>
          <a:xfrm>
            <a:off x="1036645" y="3922302"/>
            <a:ext cx="5313680" cy="64633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latin typeface="Courier New" panose="02070309020205020404" pitchFamily="49" charset="0"/>
              </a:rPr>
              <a:t>unsigned</a:t>
            </a:r>
            <a:r>
              <a:rPr lang="en-US" altLang="zh-CN" b="0" i="0">
                <a:solidFill>
                  <a:srgbClr val="E0E2E4"/>
                </a:solidFill>
                <a:effectLst/>
                <a:latin typeface="Courier New" panose="02070309020205020404" pitchFamily="49" charset="0"/>
              </a:rPr>
              <a:t> </a:t>
            </a:r>
            <a:r>
              <a:rPr lang="en-US" altLang="zh-CN" b="1" i="0">
                <a:solidFill>
                  <a:srgbClr val="93C763"/>
                </a:solidFill>
                <a:effectLst/>
                <a:latin typeface="Courier New" panose="02070309020205020404" pitchFamily="49" charset="0"/>
              </a:rPr>
              <a:t>int</a:t>
            </a:r>
            <a:r>
              <a:rPr lang="en-US" altLang="zh-CN" b="0" i="0">
                <a:solidFill>
                  <a:srgbClr val="E0E2E4"/>
                </a:solidFill>
                <a:effectLst/>
                <a:latin typeface="Courier New" panose="02070309020205020404" pitchFamily="49" charset="0"/>
              </a:rPr>
              <a:t> depthMapFBO; </a:t>
            </a:r>
            <a:r>
              <a:rPr lang="en-US" altLang="zh-CN"/>
              <a:t>glGenFramebuffers</a:t>
            </a:r>
            <a:r>
              <a:rPr lang="en-US" altLang="zh-CN" b="0" i="0">
                <a:solidFill>
                  <a:srgbClr val="E0E2E4"/>
                </a:solidFill>
                <a:effectLst/>
                <a:latin typeface="Courier New" panose="02070309020205020404" pitchFamily="49" charset="0"/>
              </a:rPr>
              <a:t>(</a:t>
            </a:r>
            <a:r>
              <a:rPr lang="en-US" altLang="zh-CN" b="0" i="0">
                <a:solidFill>
                  <a:srgbClr val="FFCD22"/>
                </a:solidFill>
                <a:effectLst/>
                <a:latin typeface="Courier New" panose="02070309020205020404" pitchFamily="49" charset="0"/>
              </a:rPr>
              <a:t>1</a:t>
            </a:r>
            <a:r>
              <a:rPr lang="en-US" altLang="zh-CN" b="0" i="0">
                <a:solidFill>
                  <a:srgbClr val="E0E2E4"/>
                </a:solidFill>
                <a:effectLst/>
                <a:latin typeface="Courier New" panose="02070309020205020404" pitchFamily="49" charset="0"/>
              </a:rPr>
              <a:t>, &amp;depthMapFBO); </a:t>
            </a:r>
            <a:endParaRPr lang="zh-CN" altLang="en-US"/>
          </a:p>
        </p:txBody>
      </p:sp>
      <p:sp>
        <p:nvSpPr>
          <p:cNvPr id="10" name="文本框 9">
            <a:extLst>
              <a:ext uri="{FF2B5EF4-FFF2-40B4-BE49-F238E27FC236}">
                <a16:creationId xmlns:a16="http://schemas.microsoft.com/office/drawing/2014/main" id="{146CCBF1-F1D4-4F03-ADB3-EF9007284EE2}"/>
              </a:ext>
            </a:extLst>
          </p:cNvPr>
          <p:cNvSpPr txBox="1"/>
          <p:nvPr/>
        </p:nvSpPr>
        <p:spPr>
          <a:xfrm>
            <a:off x="935045" y="4649913"/>
            <a:ext cx="6588760"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然后，创建一个</a:t>
            </a:r>
            <a:r>
              <a:rPr lang="en-US" altLang="zh-CN" b="0" i="0">
                <a:solidFill>
                  <a:schemeClr val="bg1"/>
                </a:solidFill>
                <a:effectLst/>
                <a:latin typeface="Microsoft Yahei" panose="020B0503020204020204" pitchFamily="34" charset="-122"/>
                <a:ea typeface="Microsoft Yahei" panose="020B0503020204020204" pitchFamily="34" charset="-122"/>
              </a:rPr>
              <a:t>2D</a:t>
            </a:r>
            <a:r>
              <a:rPr lang="zh-CN" altLang="en-US" b="0" i="0">
                <a:solidFill>
                  <a:schemeClr val="bg1"/>
                </a:solidFill>
                <a:effectLst/>
                <a:latin typeface="Microsoft Yahei" panose="020B0503020204020204" pitchFamily="34" charset="-122"/>
                <a:ea typeface="Microsoft Yahei" panose="020B0503020204020204" pitchFamily="34" charset="-122"/>
              </a:rPr>
              <a:t>纹理：</a:t>
            </a:r>
            <a:endParaRPr lang="zh-CN" altLang="en-US">
              <a:solidFill>
                <a:schemeClr val="bg1"/>
              </a:solidFill>
            </a:endParaRPr>
          </a:p>
        </p:txBody>
      </p:sp>
      <p:sp>
        <p:nvSpPr>
          <p:cNvPr id="14" name="文本框 13">
            <a:extLst>
              <a:ext uri="{FF2B5EF4-FFF2-40B4-BE49-F238E27FC236}">
                <a16:creationId xmlns:a16="http://schemas.microsoft.com/office/drawing/2014/main" id="{FCE28DC3-3E49-44EB-AB78-A0CCF986199A}"/>
              </a:ext>
            </a:extLst>
          </p:cNvPr>
          <p:cNvSpPr txBox="1"/>
          <p:nvPr/>
        </p:nvSpPr>
        <p:spPr>
          <a:xfrm>
            <a:off x="935045" y="7984953"/>
            <a:ext cx="5313680"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将创建的纹理提供给帧缓冲作为深度附件</a:t>
            </a:r>
            <a:r>
              <a:rPr lang="zh-CN" altLang="en-US">
                <a:solidFill>
                  <a:schemeClr val="bg1"/>
                </a:solidFill>
                <a:latin typeface="Microsoft Yahei" panose="020B0503020204020204" pitchFamily="34" charset="-122"/>
                <a:ea typeface="Microsoft Yahei" panose="020B0503020204020204" pitchFamily="34" charset="-122"/>
              </a:rPr>
              <a:t>：</a:t>
            </a:r>
            <a:endParaRPr lang="zh-CN" altLang="en-US">
              <a:solidFill>
                <a:schemeClr val="bg1"/>
              </a:solidFill>
            </a:endParaRPr>
          </a:p>
        </p:txBody>
      </p:sp>
      <p:sp>
        <p:nvSpPr>
          <p:cNvPr id="15" name="文本框 14">
            <a:extLst>
              <a:ext uri="{FF2B5EF4-FFF2-40B4-BE49-F238E27FC236}">
                <a16:creationId xmlns:a16="http://schemas.microsoft.com/office/drawing/2014/main" id="{149B68EA-56F3-45AC-8067-12BDCEB9A975}"/>
              </a:ext>
            </a:extLst>
          </p:cNvPr>
          <p:cNvSpPr txBox="1"/>
          <p:nvPr/>
        </p:nvSpPr>
        <p:spPr>
          <a:xfrm>
            <a:off x="1002514" y="8354285"/>
            <a:ext cx="8813800"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a:t>glBindFramebuffer</a:t>
            </a:r>
            <a:r>
              <a:rPr lang="en-US" altLang="zh-CN" b="0" i="0">
                <a:solidFill>
                  <a:srgbClr val="E0E2E4"/>
                </a:solidFill>
                <a:effectLst/>
              </a:rPr>
              <a:t>(GL_FRAMEBUFFER, depthMapFBO); </a:t>
            </a:r>
          </a:p>
          <a:p>
            <a:r>
              <a:rPr lang="en-US" altLang="zh-CN"/>
              <a:t>glFramebufferTexture2D</a:t>
            </a:r>
            <a:r>
              <a:rPr lang="en-US" altLang="zh-CN" b="0" i="0">
                <a:solidFill>
                  <a:srgbClr val="E0E2E4"/>
                </a:solidFill>
                <a:effectLst/>
              </a:rPr>
              <a:t>(GL_FRAMEBUFFER, GL_DEPTH_ATTACHMENT, </a:t>
            </a:r>
          </a:p>
          <a:p>
            <a:r>
              <a:rPr lang="en-US" altLang="zh-CN">
                <a:solidFill>
                  <a:srgbClr val="E0E2E4"/>
                </a:solidFill>
              </a:rPr>
              <a:t>						</a:t>
            </a:r>
            <a:r>
              <a:rPr lang="en-US" altLang="zh-CN" b="0" i="0">
                <a:solidFill>
                  <a:srgbClr val="E0E2E4"/>
                </a:solidFill>
                <a:effectLst/>
              </a:rPr>
              <a:t>GL_TEXTURE_2D, depthMap, </a:t>
            </a:r>
            <a:r>
              <a:rPr lang="en-US" altLang="zh-CN" b="0" i="0">
                <a:solidFill>
                  <a:srgbClr val="FFCD22"/>
                </a:solidFill>
                <a:effectLst/>
              </a:rPr>
              <a:t>0</a:t>
            </a:r>
            <a:r>
              <a:rPr lang="en-US" altLang="zh-CN" b="0" i="0">
                <a:solidFill>
                  <a:srgbClr val="E0E2E4"/>
                </a:solidFill>
                <a:effectLst/>
              </a:rPr>
              <a:t>); </a:t>
            </a:r>
          </a:p>
          <a:p>
            <a:r>
              <a:rPr lang="en-US" altLang="zh-CN" b="0" i="0">
                <a:solidFill>
                  <a:srgbClr val="E0E2E4"/>
                </a:solidFill>
                <a:effectLst/>
                <a:highlight>
                  <a:srgbClr val="800000"/>
                </a:highlight>
              </a:rPr>
              <a:t>glDrawBuffer(GL_NONE); </a:t>
            </a:r>
          </a:p>
          <a:p>
            <a:r>
              <a:rPr lang="en-US" altLang="zh-CN" b="0" i="0">
                <a:solidFill>
                  <a:srgbClr val="E0E2E4"/>
                </a:solidFill>
                <a:effectLst/>
                <a:highlight>
                  <a:srgbClr val="800000"/>
                </a:highlight>
              </a:rPr>
              <a:t>glReadBuffer(GL_NONE); </a:t>
            </a:r>
          </a:p>
          <a:p>
            <a:r>
              <a:rPr lang="en-US" altLang="zh-CN"/>
              <a:t>glBindFramebuffer</a:t>
            </a:r>
            <a:r>
              <a:rPr lang="en-US" altLang="zh-CN" b="0" i="0">
                <a:solidFill>
                  <a:srgbClr val="E0E2E4"/>
                </a:solidFill>
                <a:effectLst/>
              </a:rPr>
              <a:t>(GL_FRAMEBUFFER, </a:t>
            </a:r>
            <a:r>
              <a:rPr lang="en-US" altLang="zh-CN">
                <a:highlight>
                  <a:srgbClr val="800000"/>
                </a:highlight>
              </a:rPr>
              <a:t>defaultFramebufferObject() </a:t>
            </a:r>
            <a:r>
              <a:rPr lang="en-US" altLang="zh-CN" b="0" i="0">
                <a:solidFill>
                  <a:srgbClr val="E0E2E4"/>
                </a:solidFill>
                <a:effectLst/>
              </a:rPr>
              <a:t>); </a:t>
            </a:r>
            <a:endParaRPr lang="zh-CN" altLang="en-US"/>
          </a:p>
        </p:txBody>
      </p:sp>
      <p:sp>
        <p:nvSpPr>
          <p:cNvPr id="17" name="文本框 16">
            <a:extLst>
              <a:ext uri="{FF2B5EF4-FFF2-40B4-BE49-F238E27FC236}">
                <a16:creationId xmlns:a16="http://schemas.microsoft.com/office/drawing/2014/main" id="{7F2CB73A-1E27-40E0-97D2-F6909E46E723}"/>
              </a:ext>
            </a:extLst>
          </p:cNvPr>
          <p:cNvSpPr txBox="1"/>
          <p:nvPr/>
        </p:nvSpPr>
        <p:spPr>
          <a:xfrm>
            <a:off x="6462085" y="5480909"/>
            <a:ext cx="3530600" cy="646331"/>
          </a:xfrm>
          <a:prstGeom prst="rect">
            <a:avLst/>
          </a:prstGeom>
          <a:noFill/>
        </p:spPr>
        <p:txBody>
          <a:bodyPr wrap="square">
            <a:spAutoFit/>
          </a:bodyPr>
          <a:lstStyle/>
          <a:p>
            <a:r>
              <a:rPr lang="en-US" altLang="zh-CN">
                <a:hlinkClick r:id="rId3"/>
              </a:rPr>
              <a:t>glTexImage2D - OpenGL 4 Reference Pages (khronos.org)</a:t>
            </a:r>
            <a:endParaRPr lang="zh-CN" altLang="en-US"/>
          </a:p>
        </p:txBody>
      </p:sp>
      <p:sp>
        <p:nvSpPr>
          <p:cNvPr id="19" name="文本框 18">
            <a:extLst>
              <a:ext uri="{FF2B5EF4-FFF2-40B4-BE49-F238E27FC236}">
                <a16:creationId xmlns:a16="http://schemas.microsoft.com/office/drawing/2014/main" id="{3CA0C762-2F6D-4342-8E47-F8992E38A98C}"/>
              </a:ext>
            </a:extLst>
          </p:cNvPr>
          <p:cNvSpPr txBox="1"/>
          <p:nvPr/>
        </p:nvSpPr>
        <p:spPr>
          <a:xfrm>
            <a:off x="4168465" y="9303530"/>
            <a:ext cx="498094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b="0" i="0">
                <a:solidFill>
                  <a:schemeClr val="tx1"/>
                </a:solidFill>
                <a:effectLst/>
                <a:latin typeface="宋体" panose="02010600030101010101" pitchFamily="2" charset="-122"/>
                <a:ea typeface="宋体" panose="02010600030101010101" pitchFamily="2" charset="-122"/>
              </a:rPr>
              <a:t>显式告诉</a:t>
            </a:r>
            <a:r>
              <a:rPr lang="en-US" altLang="zh-CN" b="0" i="0">
                <a:solidFill>
                  <a:schemeClr val="tx1"/>
                </a:solidFill>
                <a:effectLst/>
                <a:latin typeface="宋体" panose="02010600030101010101" pitchFamily="2" charset="-122"/>
                <a:ea typeface="宋体" panose="02010600030101010101" pitchFamily="2" charset="-122"/>
              </a:rPr>
              <a:t>OpenGL</a:t>
            </a:r>
            <a:r>
              <a:rPr lang="zh-CN" altLang="en-US" b="0" i="0">
                <a:solidFill>
                  <a:schemeClr val="tx1"/>
                </a:solidFill>
                <a:effectLst/>
                <a:latin typeface="宋体" panose="02010600030101010101" pitchFamily="2" charset="-122"/>
                <a:ea typeface="宋体" panose="02010600030101010101" pitchFamily="2" charset="-122"/>
              </a:rPr>
              <a:t>我们不使用颜色数据进行渲染</a:t>
            </a:r>
            <a:endParaRPr lang="zh-CN" altLang="en-US">
              <a:solidFill>
                <a:schemeClr val="tx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5B056099-D495-4392-886D-121E1350E225}"/>
              </a:ext>
            </a:extLst>
          </p:cNvPr>
          <p:cNvSpPr txBox="1"/>
          <p:nvPr/>
        </p:nvSpPr>
        <p:spPr>
          <a:xfrm>
            <a:off x="935045" y="10200944"/>
            <a:ext cx="8956040"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配置完用帧缓冲后，我们就可以开始第一步了：生成深度贴图。</a:t>
            </a:r>
            <a:endParaRPr lang="zh-CN" altLang="en-US">
              <a:solidFill>
                <a:schemeClr val="bg1"/>
              </a:solidFill>
            </a:endParaRPr>
          </a:p>
        </p:txBody>
      </p:sp>
      <p:sp>
        <p:nvSpPr>
          <p:cNvPr id="25" name="文本框 24">
            <a:extLst>
              <a:ext uri="{FF2B5EF4-FFF2-40B4-BE49-F238E27FC236}">
                <a16:creationId xmlns:a16="http://schemas.microsoft.com/office/drawing/2014/main" id="{A20EBC90-F233-4459-93B6-D332212CD327}"/>
              </a:ext>
            </a:extLst>
          </p:cNvPr>
          <p:cNvSpPr txBox="1"/>
          <p:nvPr/>
        </p:nvSpPr>
        <p:spPr>
          <a:xfrm>
            <a:off x="1036645" y="10622107"/>
            <a:ext cx="8779669" cy="203132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CBBAD"/>
                </a:solidFill>
                <a:effectLst/>
                <a:latin typeface="Calibri" panose="020F0502020204030204" pitchFamily="34" charset="0"/>
                <a:cs typeface="Calibri" panose="020F0502020204030204" pitchFamily="34" charset="0"/>
              </a:rPr>
              <a:t>#version 330 core</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layout</a:t>
            </a:r>
            <a:r>
              <a:rPr lang="en-US" altLang="zh-CN" b="0" i="0">
                <a:solidFill>
                  <a:srgbClr val="E0E2E4"/>
                </a:solidFill>
                <a:effectLst/>
                <a:latin typeface="Calibri" panose="020F0502020204030204" pitchFamily="34" charset="0"/>
                <a:cs typeface="Calibri" panose="020F0502020204030204" pitchFamily="34" charset="0"/>
              </a:rPr>
              <a:t> (location =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in</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aPos; </a:t>
            </a: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mat4</a:t>
            </a:r>
            <a:r>
              <a:rPr lang="en-US" altLang="zh-CN" b="0" i="0">
                <a:solidFill>
                  <a:srgbClr val="E0E2E4"/>
                </a:solidFill>
                <a:effectLst/>
                <a:latin typeface="Calibri" panose="020F0502020204030204" pitchFamily="34" charset="0"/>
                <a:cs typeface="Calibri" panose="020F0502020204030204" pitchFamily="34" charset="0"/>
              </a:rPr>
              <a:t> lightSpaceMatrix; </a:t>
            </a: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mat4</a:t>
            </a:r>
            <a:r>
              <a:rPr lang="en-US" altLang="zh-CN" b="0" i="0">
                <a:solidFill>
                  <a:srgbClr val="E0E2E4"/>
                </a:solidFill>
                <a:effectLst/>
                <a:latin typeface="Calibri" panose="020F0502020204030204" pitchFamily="34" charset="0"/>
                <a:cs typeface="Calibri" panose="020F0502020204030204" pitchFamily="34" charset="0"/>
              </a:rPr>
              <a:t> model; </a:t>
            </a:r>
          </a:p>
          <a:p>
            <a:r>
              <a:rPr lang="en-US" altLang="zh-CN" b="1" i="0">
                <a:solidFill>
                  <a:srgbClr val="93C763"/>
                </a:solidFill>
                <a:effectLst/>
                <a:latin typeface="Calibri" panose="020F0502020204030204" pitchFamily="34" charset="0"/>
                <a:cs typeface="Calibri" panose="020F0502020204030204" pitchFamily="34" charset="0"/>
              </a:rPr>
              <a:t>void</a:t>
            </a:r>
            <a:r>
              <a:rPr lang="en-US" altLang="zh-CN" b="0" i="0">
                <a:solidFill>
                  <a:srgbClr val="E0E2E4"/>
                </a:solidFill>
                <a:effectLst/>
                <a:latin typeface="Calibri" panose="020F0502020204030204" pitchFamily="34" charset="0"/>
                <a:cs typeface="Calibri" panose="020F0502020204030204" pitchFamily="34" charset="0"/>
              </a:rPr>
              <a:t> main() { </a:t>
            </a:r>
          </a:p>
          <a:p>
            <a:pPr lvl="1"/>
            <a:r>
              <a:rPr lang="en-US" altLang="zh-CN" b="0" i="0">
                <a:solidFill>
                  <a:srgbClr val="E0E2E4"/>
                </a:solidFill>
                <a:effectLst/>
                <a:latin typeface="Calibri" panose="020F0502020204030204" pitchFamily="34" charset="0"/>
                <a:cs typeface="Calibri" panose="020F0502020204030204" pitchFamily="34" charset="0"/>
              </a:rPr>
              <a:t>gl_Position = lightSpaceMatrix * model * </a:t>
            </a:r>
            <a:r>
              <a:rPr lang="en-US" altLang="zh-CN" b="0" i="0">
                <a:solidFill>
                  <a:srgbClr val="8CBBAD"/>
                </a:solidFill>
                <a:effectLst/>
                <a:latin typeface="Calibri" panose="020F0502020204030204" pitchFamily="34" charset="0"/>
                <a:cs typeface="Calibri" panose="020F0502020204030204" pitchFamily="34" charset="0"/>
              </a:rPr>
              <a:t>vec4</a:t>
            </a:r>
            <a:r>
              <a:rPr lang="en-US" altLang="zh-CN" b="0" i="0">
                <a:solidFill>
                  <a:srgbClr val="E0E2E4"/>
                </a:solidFill>
                <a:effectLst/>
                <a:latin typeface="Calibri" panose="020F0502020204030204" pitchFamily="34" charset="0"/>
                <a:cs typeface="Calibri" panose="020F0502020204030204" pitchFamily="34" charset="0"/>
              </a:rPr>
              <a:t>(aPos,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a:t>
            </a:r>
            <a:endParaRPr lang="zh-CN" altLang="en-US">
              <a:latin typeface="Calibri" panose="020F0502020204030204" pitchFamily="34" charset="0"/>
              <a:cs typeface="Calibri" panose="020F0502020204030204" pitchFamily="34" charset="0"/>
            </a:endParaRPr>
          </a:p>
        </p:txBody>
      </p:sp>
      <p:sp>
        <p:nvSpPr>
          <p:cNvPr id="26" name="文本框 25">
            <a:extLst>
              <a:ext uri="{FF2B5EF4-FFF2-40B4-BE49-F238E27FC236}">
                <a16:creationId xmlns:a16="http://schemas.microsoft.com/office/drawing/2014/main" id="{44F49E75-34D3-41E3-B42E-A60E652200A9}"/>
              </a:ext>
            </a:extLst>
          </p:cNvPr>
          <p:cNvSpPr txBox="1"/>
          <p:nvPr/>
        </p:nvSpPr>
        <p:spPr>
          <a:xfrm>
            <a:off x="1036645" y="12730903"/>
            <a:ext cx="8779669"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CBBAD"/>
                </a:solidFill>
                <a:effectLst/>
                <a:latin typeface="Calibri" panose="020F0502020204030204" pitchFamily="34" charset="0"/>
                <a:cs typeface="Calibri" panose="020F0502020204030204" pitchFamily="34" charset="0"/>
              </a:rPr>
              <a:t>#version 330 core</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void</a:t>
            </a:r>
            <a:r>
              <a:rPr lang="en-US" altLang="zh-CN" b="0" i="0">
                <a:solidFill>
                  <a:srgbClr val="E0E2E4"/>
                </a:solidFill>
                <a:effectLst/>
                <a:latin typeface="Calibri" panose="020F0502020204030204" pitchFamily="34" charset="0"/>
                <a:cs typeface="Calibri" panose="020F0502020204030204" pitchFamily="34" charset="0"/>
              </a:rPr>
              <a:t> main() { </a:t>
            </a:r>
          </a:p>
          <a:p>
            <a:pPr lvl="1"/>
            <a:r>
              <a:rPr lang="en-US" altLang="zh-CN" b="0" i="0">
                <a:solidFill>
                  <a:srgbClr val="818E96"/>
                </a:solidFill>
                <a:effectLst/>
                <a:latin typeface="Calibri" panose="020F0502020204030204" pitchFamily="34" charset="0"/>
                <a:cs typeface="Calibri" panose="020F0502020204030204" pitchFamily="34" charset="0"/>
              </a:rPr>
              <a:t>// gl_FragDepth = gl_FragCoord.z;</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a:t>
            </a:r>
            <a:endParaRPr lang="zh-CN" altLang="en-US">
              <a:latin typeface="Calibri" panose="020F0502020204030204" pitchFamily="34" charset="0"/>
              <a:cs typeface="Calibri" panose="020F0502020204030204" pitchFamily="34" charset="0"/>
            </a:endParaRPr>
          </a:p>
        </p:txBody>
      </p:sp>
      <p:pic>
        <p:nvPicPr>
          <p:cNvPr id="16" name="图片 15">
            <a:extLst>
              <a:ext uri="{FF2B5EF4-FFF2-40B4-BE49-F238E27FC236}">
                <a16:creationId xmlns:a16="http://schemas.microsoft.com/office/drawing/2014/main" id="{DAC11B03-9C28-4C88-B39B-21FE5E3F03EB}"/>
              </a:ext>
            </a:extLst>
          </p:cNvPr>
          <p:cNvPicPr>
            <a:picLocks noChangeAspect="1"/>
          </p:cNvPicPr>
          <p:nvPr/>
        </p:nvPicPr>
        <p:blipFill>
          <a:blip r:embed="rId4"/>
          <a:stretch>
            <a:fillRect/>
          </a:stretch>
        </p:blipFill>
        <p:spPr>
          <a:xfrm>
            <a:off x="3882900" y="912189"/>
            <a:ext cx="3087157" cy="2471315"/>
          </a:xfrm>
          <a:prstGeom prst="rect">
            <a:avLst/>
          </a:prstGeom>
        </p:spPr>
      </p:pic>
      <p:sp>
        <p:nvSpPr>
          <p:cNvPr id="2" name="文本框 1">
            <a:extLst>
              <a:ext uri="{FF2B5EF4-FFF2-40B4-BE49-F238E27FC236}">
                <a16:creationId xmlns:a16="http://schemas.microsoft.com/office/drawing/2014/main" id="{F0FBAEC9-1982-4E5B-B1D6-D534A05DEF2C}"/>
              </a:ext>
            </a:extLst>
          </p:cNvPr>
          <p:cNvSpPr txBox="1"/>
          <p:nvPr/>
        </p:nvSpPr>
        <p:spPr>
          <a:xfrm>
            <a:off x="7059926" y="1136735"/>
            <a:ext cx="3130066" cy="2246769"/>
          </a:xfrm>
          <a:prstGeom prst="rect">
            <a:avLst/>
          </a:prstGeom>
          <a:noFill/>
        </p:spPr>
        <p:txBody>
          <a:bodyPr wrap="square" rtlCol="0">
            <a:spAutoFit/>
          </a:bodyPr>
          <a:lstStyle/>
          <a:p>
            <a:pPr marL="342900" indent="-342900">
              <a:buFont typeface="Arial" panose="020B0604020202020204" pitchFamily="34" charset="0"/>
              <a:buChar char="•"/>
            </a:pPr>
            <a:r>
              <a:rPr lang="zh-CN" altLang="en-US" sz="2000">
                <a:solidFill>
                  <a:schemeClr val="bg1"/>
                </a:solidFill>
              </a:rPr>
              <a:t>创建一个纹理，作为自定义帧缓冲的深度附件</a:t>
            </a:r>
            <a:endParaRPr lang="en-US" altLang="zh-CN" sz="2000">
              <a:solidFill>
                <a:schemeClr val="bg1"/>
              </a:solidFill>
            </a:endParaRPr>
          </a:p>
          <a:p>
            <a:pPr marL="342900" indent="-342900">
              <a:buFont typeface="Arial" panose="020B0604020202020204" pitchFamily="34" charset="0"/>
              <a:buChar char="•"/>
            </a:pPr>
            <a:r>
              <a:rPr lang="zh-CN" altLang="en-US" sz="2000">
                <a:solidFill>
                  <a:schemeClr val="bg1"/>
                </a:solidFill>
              </a:rPr>
              <a:t>将深度值渲染到自定义帧缓冲的深度附件</a:t>
            </a:r>
            <a:endParaRPr lang="en-US" altLang="zh-CN" sz="2000">
              <a:solidFill>
                <a:schemeClr val="bg1"/>
              </a:solidFill>
            </a:endParaRPr>
          </a:p>
          <a:p>
            <a:pPr marL="342900" indent="-342900">
              <a:buFont typeface="Arial" panose="020B0604020202020204" pitchFamily="34" charset="0"/>
              <a:buChar char="•"/>
            </a:pPr>
            <a:r>
              <a:rPr lang="zh-CN" altLang="en-US" sz="2000">
                <a:solidFill>
                  <a:schemeClr val="bg1"/>
                </a:solidFill>
              </a:rPr>
              <a:t>使用该纹理作为整个窗口的纹理</a:t>
            </a:r>
            <a:endParaRPr lang="en-US" altLang="zh-CN" sz="2000">
              <a:solidFill>
                <a:schemeClr val="bg1"/>
              </a:solidFill>
            </a:endParaRPr>
          </a:p>
          <a:p>
            <a:endParaRPr lang="zh-CN" altLang="en-US" sz="2000" dirty="0">
              <a:solidFill>
                <a:schemeClr val="bg1"/>
              </a:solidFill>
            </a:endParaRPr>
          </a:p>
        </p:txBody>
      </p:sp>
    </p:spTree>
    <p:extLst>
      <p:ext uri="{BB962C8B-B14F-4D97-AF65-F5344CB8AC3E}">
        <p14:creationId xmlns:p14="http://schemas.microsoft.com/office/powerpoint/2010/main" val="375886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6A50CAA-115A-41F9-BD58-DD2F0019EC90}"/>
              </a:ext>
            </a:extLst>
          </p:cNvPr>
          <p:cNvSpPr txBox="1"/>
          <p:nvPr/>
        </p:nvSpPr>
        <p:spPr>
          <a:xfrm>
            <a:off x="936063" y="812998"/>
            <a:ext cx="8753010" cy="646330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18E96"/>
                </a:solidFill>
                <a:effectLst/>
                <a:latin typeface="Calibri" panose="020F0502020204030204" pitchFamily="34" charset="0"/>
                <a:cs typeface="Calibri" panose="020F0502020204030204" pitchFamily="34" charset="0"/>
              </a:rPr>
              <a:t>// 1. render depth of scene to texture (from light's perspective)</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a:solidFill>
                  <a:schemeClr val="accent1">
                    <a:lumMod val="40000"/>
                    <a:lumOff val="60000"/>
                  </a:schemeClr>
                </a:solidFill>
                <a:effectLst/>
                <a:highlight>
                  <a:srgbClr val="0000FF"/>
                </a:highlight>
              </a:rPr>
              <a:t>m_DepthMapShaderProgram</a:t>
            </a:r>
            <a:r>
              <a:rPr lang="en-US" altLang="zh-CN">
                <a:highlight>
                  <a:srgbClr val="0000FF"/>
                </a:highlight>
              </a:rPr>
              <a:t>.bind();</a:t>
            </a:r>
            <a:endParaRPr lang="en-US" altLang="zh-CN" b="0" i="0">
              <a:solidFill>
                <a:srgbClr val="818E96"/>
              </a:solidFill>
              <a:effectLst/>
              <a:highlight>
                <a:srgbClr val="0000FF"/>
              </a:highlight>
              <a:latin typeface="Calibri" panose="020F0502020204030204" pitchFamily="34" charset="0"/>
              <a:cs typeface="Calibri" panose="020F0502020204030204" pitchFamily="34" charset="0"/>
            </a:endParaRPr>
          </a:p>
          <a:p>
            <a:r>
              <a:rPr lang="en-US" altLang="zh-CN">
                <a:solidFill>
                  <a:schemeClr val="accent1">
                    <a:lumMod val="40000"/>
                    <a:lumOff val="60000"/>
                  </a:schemeClr>
                </a:solidFill>
                <a:effectLst/>
              </a:rPr>
              <a:t>QMatrix4x4</a:t>
            </a:r>
            <a:r>
              <a:rPr lang="en-US" altLang="zh-CN">
                <a:solidFill>
                  <a:srgbClr val="800080"/>
                </a:solidFill>
                <a:effectLst/>
              </a:rPr>
              <a:t> </a:t>
            </a:r>
            <a:r>
              <a:rPr lang="en-US" altLang="zh-CN" b="0" i="0">
                <a:solidFill>
                  <a:srgbClr val="E0E2E4"/>
                </a:solidFill>
                <a:effectLst/>
                <a:latin typeface="Calibri" panose="020F0502020204030204" pitchFamily="34" charset="0"/>
                <a:cs typeface="Calibri" panose="020F0502020204030204" pitchFamily="34" charset="0"/>
              </a:rPr>
              <a:t>lightProjection, lightView; </a:t>
            </a:r>
          </a:p>
          <a:p>
            <a:r>
              <a:rPr lang="en-US" altLang="zh-CN">
                <a:solidFill>
                  <a:schemeClr val="accent1">
                    <a:lumMod val="40000"/>
                    <a:lumOff val="60000"/>
                  </a:schemeClr>
                </a:solidFill>
                <a:effectLst/>
              </a:rPr>
              <a:t>QMatrix4x4 </a:t>
            </a:r>
            <a:r>
              <a:rPr lang="en-US" altLang="zh-CN" b="0" i="0">
                <a:solidFill>
                  <a:srgbClr val="E0E2E4"/>
                </a:solidFill>
                <a:effectLst/>
                <a:latin typeface="Calibri" panose="020F0502020204030204" pitchFamily="34" charset="0"/>
                <a:cs typeface="Calibri" panose="020F0502020204030204" pitchFamily="34" charset="0"/>
              </a:rPr>
              <a:t>lightSpaceMatrix; </a:t>
            </a:r>
          </a:p>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near_plane = </a:t>
            </a:r>
            <a:r>
              <a:rPr lang="en-US" altLang="zh-CN" b="0" i="0">
                <a:solidFill>
                  <a:srgbClr val="FFCD22"/>
                </a:solidFill>
                <a:effectLst/>
                <a:latin typeface="Calibri" panose="020F0502020204030204" pitchFamily="34" charset="0"/>
                <a:cs typeface="Calibri" panose="020F0502020204030204" pitchFamily="34" charset="0"/>
              </a:rPr>
              <a:t>1.0f</a:t>
            </a:r>
            <a:r>
              <a:rPr lang="en-US" altLang="zh-CN" b="0" i="0">
                <a:solidFill>
                  <a:srgbClr val="E0E2E4"/>
                </a:solidFill>
                <a:effectLst/>
                <a:latin typeface="Calibri" panose="020F0502020204030204" pitchFamily="34" charset="0"/>
                <a:cs typeface="Calibri" panose="020F0502020204030204" pitchFamily="34" charset="0"/>
              </a:rPr>
              <a:t>, far_plane = </a:t>
            </a:r>
            <a:r>
              <a:rPr lang="en-US" altLang="zh-CN" b="0" i="0">
                <a:solidFill>
                  <a:srgbClr val="FFCD22"/>
                </a:solidFill>
                <a:effectLst/>
                <a:latin typeface="Calibri" panose="020F0502020204030204" pitchFamily="34" charset="0"/>
                <a:cs typeface="Calibri" panose="020F0502020204030204" pitchFamily="34" charset="0"/>
              </a:rPr>
              <a:t>7.5f</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a:t>lightProjection.ortho</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10.0f</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10.0f</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10.0f</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10.0f</a:t>
            </a:r>
            <a:r>
              <a:rPr lang="en-US" altLang="zh-CN" b="0" i="0">
                <a:solidFill>
                  <a:srgbClr val="E0E2E4"/>
                </a:solidFill>
                <a:effectLst/>
                <a:latin typeface="Calibri" panose="020F0502020204030204" pitchFamily="34" charset="0"/>
                <a:cs typeface="Calibri" panose="020F0502020204030204" pitchFamily="34" charset="0"/>
              </a:rPr>
              <a:t>, near_plane, far_plane); </a:t>
            </a:r>
          </a:p>
          <a:p>
            <a:r>
              <a:rPr lang="en-US" altLang="zh-CN"/>
              <a:t>lightView.lookAt</a:t>
            </a:r>
            <a:r>
              <a:rPr lang="en-US" altLang="zh-CN" b="0" i="0">
                <a:solidFill>
                  <a:srgbClr val="E0E2E4"/>
                </a:solidFill>
                <a:effectLst/>
                <a:latin typeface="Calibri" panose="020F0502020204030204" pitchFamily="34" charset="0"/>
                <a:cs typeface="Calibri" panose="020F0502020204030204" pitchFamily="34" charset="0"/>
              </a:rPr>
              <a:t>(lightPos, </a:t>
            </a:r>
            <a:r>
              <a:rPr lang="en-US" altLang="zh-CN">
                <a:solidFill>
                  <a:schemeClr val="accent1">
                    <a:lumMod val="40000"/>
                    <a:lumOff val="60000"/>
                  </a:schemeClr>
                </a:solidFill>
                <a:effectLst/>
              </a:rPr>
              <a:t>QVector3D</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0.0f</a:t>
            </a:r>
            <a:r>
              <a:rPr lang="en-US" altLang="zh-CN" b="0" i="0">
                <a:solidFill>
                  <a:srgbClr val="E0E2E4"/>
                </a:solidFill>
                <a:effectLst/>
                <a:latin typeface="Calibri" panose="020F0502020204030204" pitchFamily="34" charset="0"/>
                <a:cs typeface="Calibri" panose="020F0502020204030204" pitchFamily="34" charset="0"/>
              </a:rPr>
              <a:t>), </a:t>
            </a:r>
            <a:r>
              <a:rPr lang="en-US" altLang="zh-CN">
                <a:solidFill>
                  <a:schemeClr val="accent1">
                    <a:lumMod val="40000"/>
                    <a:lumOff val="60000"/>
                  </a:schemeClr>
                </a:solidFill>
                <a:effectLst/>
              </a:rPr>
              <a:t>QVector3D</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FFCD22"/>
                </a:solidFill>
                <a:effectLst/>
                <a:latin typeface="Calibri" panose="020F0502020204030204" pitchFamily="34" charset="0"/>
                <a:cs typeface="Calibri" panose="020F0502020204030204" pitchFamily="34" charset="0"/>
              </a:rPr>
              <a:t>0.0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lightSpaceMatrix = lightProjection * lightView; </a:t>
            </a:r>
          </a:p>
          <a:p>
            <a:r>
              <a:rPr lang="en-US" altLang="zh-CN" b="0" i="0">
                <a:solidFill>
                  <a:srgbClr val="818E96"/>
                </a:solidFill>
                <a:effectLst/>
                <a:latin typeface="Calibri" panose="020F0502020204030204" pitchFamily="34" charset="0"/>
                <a:cs typeface="Calibri" panose="020F0502020204030204" pitchFamily="34" charset="0"/>
              </a:rPr>
              <a:t>// render scene from light's point of view</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a:solidFill>
                  <a:schemeClr val="accent1">
                    <a:lumMod val="40000"/>
                    <a:lumOff val="60000"/>
                  </a:schemeClr>
                </a:solidFill>
                <a:effectLst/>
              </a:rPr>
              <a:t>m_DepthMapShaderProgram</a:t>
            </a:r>
            <a:r>
              <a:rPr lang="en-US" altLang="zh-CN"/>
              <a:t>.setUniformValue</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EC7600"/>
                </a:solidFill>
                <a:effectLst/>
                <a:latin typeface="Calibri" panose="020F0502020204030204" pitchFamily="34" charset="0"/>
                <a:cs typeface="Calibri" panose="020F0502020204030204" pitchFamily="34" charset="0"/>
              </a:rPr>
              <a:t>"lightSpaceMatrix"</a:t>
            </a:r>
            <a:r>
              <a:rPr lang="en-US" altLang="zh-CN" b="0" i="0">
                <a:solidFill>
                  <a:srgbClr val="E0E2E4"/>
                </a:solidFill>
                <a:effectLst/>
                <a:latin typeface="Calibri" panose="020F0502020204030204" pitchFamily="34" charset="0"/>
                <a:cs typeface="Calibri" panose="020F0502020204030204" pitchFamily="34" charset="0"/>
              </a:rPr>
              <a:t>, lightSpaceMatrix); </a:t>
            </a:r>
          </a:p>
          <a:p>
            <a:r>
              <a:rPr lang="en-US" altLang="zh-CN" b="0" i="0">
                <a:solidFill>
                  <a:srgbClr val="E0E2E4"/>
                </a:solidFill>
                <a:effectLst/>
                <a:latin typeface="Calibri" panose="020F0502020204030204" pitchFamily="34" charset="0"/>
                <a:cs typeface="Calibri" panose="020F0502020204030204" pitchFamily="34" charset="0"/>
              </a:rPr>
              <a:t>glViewport(</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SHADOW_WIDTH, SHADOW_HEIGHT); </a:t>
            </a:r>
            <a:r>
              <a:rPr lang="en-US" altLang="zh-CN" b="0" i="0">
                <a:solidFill>
                  <a:srgbClr val="E0E2E4"/>
                </a:solidFill>
                <a:effectLst/>
                <a:highlight>
                  <a:srgbClr val="800000"/>
                </a:highlight>
                <a:latin typeface="Calibri" panose="020F0502020204030204" pitchFamily="34" charset="0"/>
                <a:cs typeface="Calibri" panose="020F0502020204030204" pitchFamily="34" charset="0"/>
              </a:rPr>
              <a:t>glBindFramebuffer(GL_FRAMEBUFFER, depthMapFBO); </a:t>
            </a:r>
          </a:p>
          <a:p>
            <a:r>
              <a:rPr lang="en-US" altLang="zh-CN" b="0" i="0">
                <a:solidFill>
                  <a:srgbClr val="E0E2E4"/>
                </a:solidFill>
                <a:effectLst/>
                <a:latin typeface="Calibri" panose="020F0502020204030204" pitchFamily="34" charset="0"/>
                <a:cs typeface="Calibri" panose="020F0502020204030204" pitchFamily="34" charset="0"/>
              </a:rPr>
              <a:t>glClear(GL_DEPTH_BUFFER_BIT); </a:t>
            </a:r>
          </a:p>
          <a:p>
            <a:r>
              <a:rPr lang="en-US" altLang="zh-CN" b="0" i="0">
                <a:solidFill>
                  <a:srgbClr val="E0E2E4"/>
                </a:solidFill>
                <a:effectLst/>
                <a:latin typeface="Calibri" panose="020F0502020204030204" pitchFamily="34" charset="0"/>
                <a:cs typeface="Calibri" panose="020F0502020204030204" pitchFamily="34" charset="0"/>
              </a:rPr>
              <a:t>renderScene(</a:t>
            </a:r>
            <a:r>
              <a:rPr lang="en-US" altLang="zh-CN">
                <a:solidFill>
                  <a:schemeClr val="accent1">
                    <a:lumMod val="40000"/>
                    <a:lumOff val="60000"/>
                  </a:schemeClr>
                </a:solidFill>
                <a:effectLst/>
              </a:rPr>
              <a:t>m_DepthMapShaderProgram</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a:solidFill>
                  <a:schemeClr val="accent1">
                    <a:lumMod val="40000"/>
                    <a:lumOff val="60000"/>
                  </a:schemeClr>
                </a:solidFill>
                <a:effectLst/>
                <a:highlight>
                  <a:srgbClr val="0000FF"/>
                </a:highlight>
              </a:rPr>
              <a:t>m_DepthMapShaderProgram</a:t>
            </a:r>
            <a:r>
              <a:rPr lang="en-US" altLang="zh-CN">
                <a:highlight>
                  <a:srgbClr val="0000FF"/>
                </a:highlight>
              </a:rPr>
              <a:t>.release();</a:t>
            </a:r>
            <a:endParaRPr lang="en-US" altLang="zh-CN" b="0" i="0">
              <a:solidFill>
                <a:srgbClr val="E0E2E4"/>
              </a:solidFill>
              <a:effectLst/>
              <a:highlight>
                <a:srgbClr val="0000FF"/>
              </a:highlight>
              <a:latin typeface="Calibri" panose="020F0502020204030204" pitchFamily="34" charset="0"/>
              <a:cs typeface="Calibri" panose="020F0502020204030204" pitchFamily="34" charset="0"/>
            </a:endParaRPr>
          </a:p>
          <a:p>
            <a:r>
              <a:rPr lang="en-US" altLang="zh-CN" b="0" i="0">
                <a:solidFill>
                  <a:srgbClr val="E0E2E4"/>
                </a:solidFill>
                <a:effectLst/>
                <a:latin typeface="Calibri" panose="020F0502020204030204" pitchFamily="34" charset="0"/>
                <a:cs typeface="Calibri" panose="020F0502020204030204" pitchFamily="34" charset="0"/>
              </a:rPr>
              <a:t>glBindFramebuffer(GL_FRAMEBUFFER, </a:t>
            </a:r>
            <a:r>
              <a:rPr lang="en-US" altLang="zh-CN">
                <a:highlight>
                  <a:srgbClr val="800000"/>
                </a:highlight>
              </a:rPr>
              <a:t>defaultFramebufferObject()</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818E96"/>
                </a:solidFill>
                <a:effectLst/>
                <a:latin typeface="Calibri" panose="020F0502020204030204" pitchFamily="34" charset="0"/>
                <a:cs typeface="Calibri" panose="020F0502020204030204" pitchFamily="34" charset="0"/>
              </a:rPr>
              <a:t>// reset viewport</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glViewport(</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a:solidFill>
                  <a:srgbClr val="C0C0C0"/>
                </a:solidFill>
                <a:effectLst/>
              </a:rPr>
              <a:t>width(), height()</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glClear(GL_COLOR_BUFFER_BIT | GL_DEPTH_BUFFER_BIT); </a:t>
            </a:r>
          </a:p>
          <a:p>
            <a:r>
              <a:rPr lang="en-US" altLang="zh-CN" b="0" i="0">
                <a:solidFill>
                  <a:srgbClr val="818E96"/>
                </a:solidFill>
                <a:effectLst/>
                <a:latin typeface="Calibri" panose="020F0502020204030204" pitchFamily="34" charset="0"/>
                <a:cs typeface="Calibri" panose="020F0502020204030204" pitchFamily="34" charset="0"/>
              </a:rPr>
              <a:t>// render Depth map to quad for visual debugging</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18E96"/>
                </a:solidFill>
                <a:effectLst/>
                <a:latin typeface="Calibri" panose="020F0502020204030204" pitchFamily="34" charset="0"/>
                <a:cs typeface="Calibri" panose="020F0502020204030204" pitchFamily="34" charset="0"/>
              </a:rPr>
              <a:t>// ---------------------------------------------</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a:solidFill>
                  <a:schemeClr val="accent1">
                    <a:lumMod val="40000"/>
                    <a:lumOff val="60000"/>
                  </a:schemeClr>
                </a:solidFill>
                <a:effectLst/>
              </a:rPr>
              <a:t>m_QuadShaderProgram</a:t>
            </a:r>
            <a:r>
              <a:rPr lang="en-US" altLang="zh-CN"/>
              <a:t>.bind();</a:t>
            </a:r>
          </a:p>
          <a:p>
            <a:r>
              <a:rPr lang="en-US" altLang="zh-CN" b="0" i="0">
                <a:solidFill>
                  <a:srgbClr val="E0E2E4"/>
                </a:solidFill>
                <a:effectLst/>
                <a:latin typeface="Calibri" panose="020F0502020204030204" pitchFamily="34" charset="0"/>
                <a:cs typeface="Calibri" panose="020F0502020204030204" pitchFamily="34" charset="0"/>
              </a:rPr>
              <a:t>renderQuad();</a:t>
            </a:r>
          </a:p>
          <a:p>
            <a:r>
              <a:rPr lang="en-US" altLang="zh-CN">
                <a:solidFill>
                  <a:schemeClr val="accent1">
                    <a:lumMod val="40000"/>
                    <a:lumOff val="60000"/>
                  </a:schemeClr>
                </a:solidFill>
                <a:effectLst/>
              </a:rPr>
              <a:t>m_QuadShaderProgram</a:t>
            </a:r>
            <a:r>
              <a:rPr lang="en-US" altLang="zh-CN"/>
              <a:t>.release();</a:t>
            </a:r>
          </a:p>
        </p:txBody>
      </p:sp>
      <p:sp>
        <p:nvSpPr>
          <p:cNvPr id="7" name="文本框 6">
            <a:extLst>
              <a:ext uri="{FF2B5EF4-FFF2-40B4-BE49-F238E27FC236}">
                <a16:creationId xmlns:a16="http://schemas.microsoft.com/office/drawing/2014/main" id="{07AABE5A-5D21-4DBC-91BD-B4EEC262A885}"/>
              </a:ext>
            </a:extLst>
          </p:cNvPr>
          <p:cNvSpPr txBox="1"/>
          <p:nvPr/>
        </p:nvSpPr>
        <p:spPr>
          <a:xfrm>
            <a:off x="810040" y="7728843"/>
            <a:ext cx="9416537" cy="535531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CBBAD"/>
                </a:solidFill>
                <a:effectLst/>
                <a:latin typeface="Calibri" panose="020F0502020204030204" pitchFamily="34" charset="0"/>
                <a:cs typeface="Calibri" panose="020F0502020204030204" pitchFamily="34" charset="0"/>
              </a:rPr>
              <a:t>#version 330 core</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out</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vec4</a:t>
            </a:r>
            <a:r>
              <a:rPr lang="en-US" altLang="zh-CN" b="0" i="0">
                <a:solidFill>
                  <a:srgbClr val="E0E2E4"/>
                </a:solidFill>
                <a:effectLst/>
                <a:latin typeface="Calibri" panose="020F0502020204030204" pitchFamily="34" charset="0"/>
                <a:cs typeface="Calibri" panose="020F0502020204030204" pitchFamily="34" charset="0"/>
              </a:rPr>
              <a:t> FragColor; </a:t>
            </a:r>
          </a:p>
          <a:p>
            <a:r>
              <a:rPr lang="en-US" altLang="zh-CN" b="1" i="0">
                <a:solidFill>
                  <a:srgbClr val="93C763"/>
                </a:solidFill>
                <a:effectLst/>
                <a:latin typeface="Calibri" panose="020F0502020204030204" pitchFamily="34" charset="0"/>
                <a:cs typeface="Calibri" panose="020F0502020204030204" pitchFamily="34" charset="0"/>
              </a:rPr>
              <a:t>in</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vec2</a:t>
            </a:r>
            <a:r>
              <a:rPr lang="en-US" altLang="zh-CN" b="0" i="0">
                <a:solidFill>
                  <a:srgbClr val="E0E2E4"/>
                </a:solidFill>
                <a:effectLst/>
                <a:latin typeface="Calibri" panose="020F0502020204030204" pitchFamily="34" charset="0"/>
                <a:cs typeface="Calibri" panose="020F0502020204030204" pitchFamily="34" charset="0"/>
              </a:rPr>
              <a:t> TexCoords; </a:t>
            </a:r>
          </a:p>
          <a:p>
            <a:pPr marL="0" marR="0" lvl="0" indent="0" algn="l" defTabSz="914400" rtl="0" eaLnBrk="0" fontAlgn="base" latinLnBrk="0" hangingPunct="0">
              <a:lnSpc>
                <a:spcPct val="100000"/>
              </a:lnSpc>
              <a:spcBef>
                <a:spcPct val="0"/>
              </a:spcBef>
              <a:spcAft>
                <a:spcPct val="0"/>
              </a:spcAft>
              <a:buClrTx/>
              <a:buSzTx/>
              <a:buFontTx/>
              <a:buNone/>
              <a:tabLst/>
            </a:pPr>
            <a:r>
              <a:rPr lang="zh-CN" altLang="zh-CN" b="1">
                <a:solidFill>
                  <a:srgbClr val="93C763"/>
                </a:solidFill>
                <a:latin typeface="Calibri" panose="020F0502020204030204" pitchFamily="34" charset="0"/>
                <a:cs typeface="Calibri" panose="020F0502020204030204" pitchFamily="34" charset="0"/>
              </a:rPr>
              <a:t>struct</a:t>
            </a:r>
            <a:r>
              <a:rPr kumimoji="0" lang="zh-CN" altLang="zh-CN" b="0" i="0" u="none" strike="noStrike" cap="none" normalizeH="0" baseline="0">
                <a:ln>
                  <a:noFill/>
                </a:ln>
                <a:solidFill>
                  <a:schemeClr val="bg1"/>
                </a:solidFill>
                <a:effectLst/>
                <a:latin typeface="Arial" panose="020B0604020202020204" pitchFamily="34" charset="0"/>
              </a:rPr>
              <a:t> Material { </a:t>
            </a:r>
            <a:endParaRPr kumimoji="0" lang="en-US" altLang="zh-CN" b="0" i="0" u="none" strike="noStrike" cap="none" normalizeH="0" baseline="0">
              <a:ln>
                <a:noFill/>
              </a:ln>
              <a:solidFill>
                <a:schemeClr val="bg1"/>
              </a:solidFill>
              <a:effectLst/>
              <a:latin typeface="Arial" panose="020B0604020202020204" pitchFamily="34" charset="0"/>
            </a:endParaRPr>
          </a:p>
          <a:p>
            <a:pPr lvl="1" eaLnBrk="0" fontAlgn="base" hangingPunct="0">
              <a:spcBef>
                <a:spcPct val="0"/>
              </a:spcBef>
              <a:spcAft>
                <a:spcPct val="0"/>
              </a:spcAft>
            </a:pPr>
            <a:r>
              <a:rPr lang="zh-CN" altLang="zh-CN">
                <a:solidFill>
                  <a:srgbClr val="8CBBAD"/>
                </a:solidFill>
                <a:latin typeface="Calibri" panose="020F0502020204030204" pitchFamily="34" charset="0"/>
                <a:cs typeface="Calibri" panose="020F0502020204030204" pitchFamily="34" charset="0"/>
              </a:rPr>
              <a:t>sampler2D</a:t>
            </a:r>
            <a:r>
              <a:rPr kumimoji="0" lang="zh-CN" altLang="zh-CN" b="0" i="0" u="none" strike="noStrike" cap="none" normalizeH="0" baseline="0">
                <a:ln>
                  <a:noFill/>
                </a:ln>
                <a:solidFill>
                  <a:schemeClr val="bg1"/>
                </a:solidFill>
                <a:effectLst/>
                <a:latin typeface="Arial Unicode MS"/>
              </a:rPr>
              <a:t> texture_diffuse1;</a:t>
            </a:r>
            <a:r>
              <a:rPr kumimoji="0" lang="zh-CN" altLang="zh-CN" b="0" i="0" u="none" strike="noStrike" cap="none" normalizeH="0" baseline="0">
                <a:ln>
                  <a:noFill/>
                </a:ln>
                <a:solidFill>
                  <a:schemeClr val="bg1"/>
                </a:solidFill>
                <a:effectLst/>
              </a:rPr>
              <a:t> </a:t>
            </a:r>
            <a:endParaRPr kumimoji="0" lang="en-US" altLang="zh-CN" b="0" i="0" u="none" strike="noStrike" cap="none" normalizeH="0" baseline="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bg1"/>
                </a:solidFill>
                <a:effectLst/>
                <a:latin typeface="Arial Unicode MS"/>
              </a:rPr>
              <a:t>};</a:t>
            </a:r>
            <a:r>
              <a:rPr kumimoji="0" lang="zh-CN" altLang="zh-CN" b="0" i="0" u="none" strike="noStrike" cap="none" normalizeH="0" baseline="0">
                <a:ln>
                  <a:noFill/>
                </a:ln>
                <a:solidFill>
                  <a:schemeClr val="bg1"/>
                </a:solidFill>
                <a:effectLst/>
              </a:rPr>
              <a:t> </a:t>
            </a:r>
            <a:endParaRPr kumimoji="0" lang="en-US" altLang="zh-CN" b="0" i="0" u="none" strike="noStrike" cap="none" normalizeH="0" baseline="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b="1" i="0">
                <a:solidFill>
                  <a:srgbClr val="93C763"/>
                </a:solidFill>
                <a:effectLst/>
                <a:latin typeface="Calibri" panose="020F0502020204030204" pitchFamily="34" charset="0"/>
                <a:cs typeface="Calibri" panose="020F0502020204030204" pitchFamily="34" charset="0"/>
              </a:rPr>
              <a:t>uniform</a:t>
            </a:r>
            <a:r>
              <a:rPr kumimoji="0" lang="zh-CN" altLang="zh-CN" b="0" i="0" u="none" strike="noStrike" cap="none" normalizeH="0" baseline="0">
                <a:ln>
                  <a:noFill/>
                </a:ln>
                <a:solidFill>
                  <a:schemeClr val="bg1"/>
                </a:solidFill>
                <a:effectLst/>
                <a:latin typeface="Arial Unicode MS"/>
              </a:rPr>
              <a:t> Material material;</a:t>
            </a:r>
            <a:endParaRPr kumimoji="0" lang="zh-CN" altLang="zh-CN" b="0" i="0" u="none" strike="noStrike" cap="none" normalizeH="0" baseline="0">
              <a:ln>
                <a:noFill/>
              </a:ln>
              <a:solidFill>
                <a:schemeClr val="bg1"/>
              </a:solidFill>
              <a:effectLst/>
              <a:latin typeface="Arial" panose="020B0604020202020204" pitchFamily="34" charset="0"/>
            </a:endParaRP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near_plane; </a:t>
            </a: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far_plane; </a:t>
            </a:r>
          </a:p>
          <a:p>
            <a:r>
              <a:rPr lang="en-US" altLang="zh-CN" b="0" i="0">
                <a:solidFill>
                  <a:srgbClr val="818E96"/>
                </a:solidFill>
                <a:effectLst/>
                <a:latin typeface="Calibri" panose="020F0502020204030204" pitchFamily="34" charset="0"/>
                <a:cs typeface="Calibri" panose="020F0502020204030204" pitchFamily="34" charset="0"/>
              </a:rPr>
              <a:t>// required when using a perspective projection matrix</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LinearizeDepth(</a:t>
            </a:r>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depth) {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z = depth * </a:t>
            </a:r>
            <a:r>
              <a:rPr lang="en-US" altLang="zh-CN" b="0" i="0">
                <a:solidFill>
                  <a:srgbClr val="FFCD22"/>
                </a:solidFill>
                <a:effectLst/>
                <a:latin typeface="Calibri" panose="020F0502020204030204" pitchFamily="34" charset="0"/>
                <a:cs typeface="Calibri" panose="020F0502020204030204" pitchFamily="34" charset="0"/>
              </a:rPr>
              <a:t>2.0</a:t>
            </a:r>
            <a:r>
              <a:rPr lang="en-US" altLang="zh-CN" b="0" i="0">
                <a:solidFill>
                  <a:srgbClr val="E0E2E4"/>
                </a:solidFill>
                <a:effectLst/>
                <a:latin typeface="Calibri" panose="020F0502020204030204" pitchFamily="34" charset="0"/>
                <a:cs typeface="Calibri" panose="020F0502020204030204" pitchFamily="34" charset="0"/>
              </a:rPr>
              <a:t> -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18E96"/>
                </a:solidFill>
                <a:effectLst/>
                <a:latin typeface="Calibri" panose="020F0502020204030204" pitchFamily="34" charset="0"/>
                <a:cs typeface="Calibri" panose="020F0502020204030204" pitchFamily="34" charset="0"/>
              </a:rPr>
              <a:t>// Back to NDC </a:t>
            </a:r>
          </a:p>
          <a:p>
            <a:pPr lvl="1"/>
            <a:r>
              <a:rPr lang="en-US" altLang="zh-CN" b="1" i="0">
                <a:solidFill>
                  <a:srgbClr val="93C763"/>
                </a:solidFill>
                <a:effectLst/>
                <a:latin typeface="Calibri" panose="020F0502020204030204" pitchFamily="34" charset="0"/>
                <a:cs typeface="Calibri" panose="020F0502020204030204" pitchFamily="34" charset="0"/>
              </a:rPr>
              <a:t>return</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FFCD22"/>
                </a:solidFill>
                <a:effectLst/>
                <a:latin typeface="Calibri" panose="020F0502020204030204" pitchFamily="34" charset="0"/>
                <a:cs typeface="Calibri" panose="020F0502020204030204" pitchFamily="34" charset="0"/>
              </a:rPr>
              <a:t>2.0</a:t>
            </a:r>
            <a:r>
              <a:rPr lang="en-US" altLang="zh-CN" b="0" i="0">
                <a:solidFill>
                  <a:srgbClr val="E0E2E4"/>
                </a:solidFill>
                <a:effectLst/>
                <a:latin typeface="Calibri" panose="020F0502020204030204" pitchFamily="34" charset="0"/>
                <a:cs typeface="Calibri" panose="020F0502020204030204" pitchFamily="34" charset="0"/>
              </a:rPr>
              <a:t> * near_plane * far_plane) / (far_plane + near_plane - z * (far_plane - near_plane)); </a:t>
            </a:r>
          </a:p>
          <a:p>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void</a:t>
            </a:r>
            <a:r>
              <a:rPr lang="en-US" altLang="zh-CN" b="0" i="0">
                <a:solidFill>
                  <a:srgbClr val="E0E2E4"/>
                </a:solidFill>
                <a:effectLst/>
                <a:latin typeface="Calibri" panose="020F0502020204030204" pitchFamily="34" charset="0"/>
                <a:cs typeface="Calibri" panose="020F0502020204030204" pitchFamily="34" charset="0"/>
              </a:rPr>
              <a:t> main() { </a:t>
            </a:r>
          </a:p>
          <a:p>
            <a:pPr lvl="1"/>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depthValue = texture(</a:t>
            </a:r>
            <a:r>
              <a:rPr kumimoji="0" lang="zh-CN" altLang="zh-CN" b="0" i="0" u="none" strike="noStrike" cap="none" normalizeH="0" baseline="0">
                <a:ln>
                  <a:noFill/>
                </a:ln>
                <a:solidFill>
                  <a:schemeClr val="bg1"/>
                </a:solidFill>
                <a:effectLst/>
                <a:latin typeface="Arial Unicode MS"/>
              </a:rPr>
              <a:t>material</a:t>
            </a:r>
            <a:r>
              <a:rPr kumimoji="0" lang="en-US" altLang="zh-CN" b="0" i="0" u="none" strike="noStrike" cap="none" normalizeH="0" baseline="0">
                <a:ln>
                  <a:noFill/>
                </a:ln>
                <a:solidFill>
                  <a:schemeClr val="bg1"/>
                </a:solidFill>
                <a:effectLst/>
                <a:latin typeface="Arial Unicode MS"/>
              </a:rPr>
              <a:t>.</a:t>
            </a:r>
            <a:r>
              <a:rPr kumimoji="0" lang="zh-CN" altLang="zh-CN" b="0" i="0" u="none" strike="noStrike" cap="none" normalizeH="0" baseline="0">
                <a:ln>
                  <a:noFill/>
                </a:ln>
                <a:solidFill>
                  <a:schemeClr val="bg1"/>
                </a:solidFill>
                <a:effectLst/>
                <a:latin typeface="Arial Unicode MS"/>
              </a:rPr>
              <a:t>texture_diffuse1</a:t>
            </a:r>
            <a:r>
              <a:rPr lang="en-US" altLang="zh-CN" b="0" i="0">
                <a:solidFill>
                  <a:srgbClr val="E0E2E4"/>
                </a:solidFill>
                <a:effectLst/>
                <a:latin typeface="Calibri" panose="020F0502020204030204" pitchFamily="34" charset="0"/>
                <a:cs typeface="Calibri" panose="020F0502020204030204" pitchFamily="34" charset="0"/>
              </a:rPr>
              <a:t>, TexCoords).r; </a:t>
            </a:r>
          </a:p>
          <a:p>
            <a:pPr lvl="1"/>
            <a:r>
              <a:rPr lang="en-US" altLang="zh-CN" b="0" i="0">
                <a:solidFill>
                  <a:srgbClr val="818E96"/>
                </a:solidFill>
                <a:effectLst/>
                <a:latin typeface="Calibri" panose="020F0502020204030204" pitchFamily="34" charset="0"/>
                <a:cs typeface="Calibri" panose="020F0502020204030204" pitchFamily="34" charset="0"/>
              </a:rPr>
              <a:t>// FragColor = vec4(vec3(LinearizeDepth(depthValue) / far_plane), 1.0); // perspective</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E0E2E4"/>
                </a:solidFill>
                <a:effectLst/>
                <a:latin typeface="Calibri" panose="020F0502020204030204" pitchFamily="34" charset="0"/>
                <a:cs typeface="Calibri" panose="020F0502020204030204" pitchFamily="34" charset="0"/>
              </a:rPr>
              <a:t>FragColor = </a:t>
            </a:r>
            <a:r>
              <a:rPr lang="en-US" altLang="zh-CN" b="0" i="0">
                <a:solidFill>
                  <a:srgbClr val="8CBBAD"/>
                </a:solidFill>
                <a:effectLst/>
                <a:latin typeface="Calibri" panose="020F0502020204030204" pitchFamily="34" charset="0"/>
                <a:cs typeface="Calibri" panose="020F0502020204030204" pitchFamily="34" charset="0"/>
              </a:rPr>
              <a:t>vec4</a:t>
            </a:r>
            <a:r>
              <a:rPr lang="en-US" altLang="zh-CN" b="0" i="0">
                <a:solidFill>
                  <a:srgbClr val="E0E2E4"/>
                </a:solidFill>
                <a:effectLst/>
                <a:latin typeface="Calibri" panose="020F0502020204030204" pitchFamily="34" charset="0"/>
                <a:cs typeface="Calibri" panose="020F0502020204030204" pitchFamily="34" charset="0"/>
              </a:rPr>
              <a:t>(</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(depthValue),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18E96"/>
                </a:solidFill>
                <a:effectLst/>
                <a:latin typeface="Calibri" panose="020F0502020204030204" pitchFamily="34" charset="0"/>
                <a:cs typeface="Calibri" panose="020F0502020204030204" pitchFamily="34" charset="0"/>
              </a:rPr>
              <a:t>// orthographic</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a:t>
            </a:r>
            <a:endParaRPr lang="zh-CN" altLang="en-US">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id="{2DCC1EC1-5732-431D-A5FB-1A1E2BDB7504}"/>
              </a:ext>
            </a:extLst>
          </p:cNvPr>
          <p:cNvPicPr>
            <a:picLocks noChangeAspect="1"/>
          </p:cNvPicPr>
          <p:nvPr/>
        </p:nvPicPr>
        <p:blipFill>
          <a:blip r:embed="rId2"/>
          <a:stretch>
            <a:fillRect/>
          </a:stretch>
        </p:blipFill>
        <p:spPr>
          <a:xfrm>
            <a:off x="6769790" y="5351244"/>
            <a:ext cx="3193816" cy="2497057"/>
          </a:xfrm>
          <a:prstGeom prst="rect">
            <a:avLst/>
          </a:prstGeom>
        </p:spPr>
      </p:pic>
      <p:sp>
        <p:nvSpPr>
          <p:cNvPr id="6" name="文本框 5">
            <a:extLst>
              <a:ext uri="{FF2B5EF4-FFF2-40B4-BE49-F238E27FC236}">
                <a16:creationId xmlns:a16="http://schemas.microsoft.com/office/drawing/2014/main" id="{5D58968F-90D9-4250-BCA2-2772663C9143}"/>
              </a:ext>
            </a:extLst>
          </p:cNvPr>
          <p:cNvSpPr txBox="1"/>
          <p:nvPr/>
        </p:nvSpPr>
        <p:spPr>
          <a:xfrm>
            <a:off x="6224880" y="7585909"/>
            <a:ext cx="4085517" cy="2308324"/>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CBBAD"/>
                </a:solidFill>
                <a:effectLst/>
                <a:latin typeface="Calibri" panose="020F0502020204030204" pitchFamily="34" charset="0"/>
                <a:cs typeface="Calibri" panose="020F0502020204030204" pitchFamily="34" charset="0"/>
              </a:rPr>
              <a:t>#version 330 core</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layout</a:t>
            </a:r>
            <a:r>
              <a:rPr lang="en-US" altLang="zh-CN" b="0" i="0">
                <a:solidFill>
                  <a:srgbClr val="E0E2E4"/>
                </a:solidFill>
                <a:effectLst/>
                <a:latin typeface="Calibri" panose="020F0502020204030204" pitchFamily="34" charset="0"/>
                <a:cs typeface="Calibri" panose="020F0502020204030204" pitchFamily="34" charset="0"/>
              </a:rPr>
              <a:t> (location =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in</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aPos; </a:t>
            </a:r>
          </a:p>
          <a:p>
            <a:r>
              <a:rPr lang="en-US" altLang="zh-CN" b="1" i="0">
                <a:solidFill>
                  <a:srgbClr val="93C763"/>
                </a:solidFill>
                <a:effectLst/>
                <a:latin typeface="Calibri" panose="020F0502020204030204" pitchFamily="34" charset="0"/>
                <a:cs typeface="Calibri" panose="020F0502020204030204" pitchFamily="34" charset="0"/>
              </a:rPr>
              <a:t>layout</a:t>
            </a:r>
            <a:r>
              <a:rPr lang="en-US" altLang="zh-CN" b="0" i="0">
                <a:solidFill>
                  <a:srgbClr val="E0E2E4"/>
                </a:solidFill>
                <a:effectLst/>
                <a:latin typeface="Calibri" panose="020F0502020204030204" pitchFamily="34" charset="0"/>
                <a:cs typeface="Calibri" panose="020F0502020204030204" pitchFamily="34" charset="0"/>
              </a:rPr>
              <a:t> (location = </a:t>
            </a:r>
            <a:r>
              <a:rPr lang="en-US" altLang="zh-CN" b="0" i="0">
                <a:solidFill>
                  <a:srgbClr val="FFCD22"/>
                </a:solidFill>
                <a:effectLst/>
                <a:latin typeface="Calibri" panose="020F0502020204030204" pitchFamily="34" charset="0"/>
                <a:cs typeface="Calibri" panose="020F0502020204030204" pitchFamily="34" charset="0"/>
              </a:rPr>
              <a:t>2</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in</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vec2</a:t>
            </a:r>
            <a:r>
              <a:rPr lang="en-US" altLang="zh-CN" b="0" i="0">
                <a:solidFill>
                  <a:srgbClr val="E0E2E4"/>
                </a:solidFill>
                <a:effectLst/>
                <a:latin typeface="Calibri" panose="020F0502020204030204" pitchFamily="34" charset="0"/>
                <a:cs typeface="Calibri" panose="020F0502020204030204" pitchFamily="34" charset="0"/>
              </a:rPr>
              <a:t> aTexCoords; </a:t>
            </a:r>
          </a:p>
          <a:p>
            <a:r>
              <a:rPr lang="en-US" altLang="zh-CN" b="1" i="0">
                <a:solidFill>
                  <a:srgbClr val="93C763"/>
                </a:solidFill>
                <a:effectLst/>
                <a:latin typeface="Calibri" panose="020F0502020204030204" pitchFamily="34" charset="0"/>
                <a:cs typeface="Calibri" panose="020F0502020204030204" pitchFamily="34" charset="0"/>
              </a:rPr>
              <a:t>out</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vec2</a:t>
            </a:r>
            <a:r>
              <a:rPr lang="en-US" altLang="zh-CN" b="0" i="0">
                <a:solidFill>
                  <a:srgbClr val="E0E2E4"/>
                </a:solidFill>
                <a:effectLst/>
                <a:latin typeface="Calibri" panose="020F0502020204030204" pitchFamily="34" charset="0"/>
                <a:cs typeface="Calibri" panose="020F0502020204030204" pitchFamily="34" charset="0"/>
              </a:rPr>
              <a:t> TexCoords; </a:t>
            </a:r>
          </a:p>
          <a:p>
            <a:r>
              <a:rPr lang="en-US" altLang="zh-CN" b="1" i="0">
                <a:solidFill>
                  <a:srgbClr val="93C763"/>
                </a:solidFill>
                <a:effectLst/>
                <a:latin typeface="Calibri" panose="020F0502020204030204" pitchFamily="34" charset="0"/>
                <a:cs typeface="Calibri" panose="020F0502020204030204" pitchFamily="34" charset="0"/>
              </a:rPr>
              <a:t>void</a:t>
            </a:r>
            <a:r>
              <a:rPr lang="en-US" altLang="zh-CN" b="0" i="0">
                <a:solidFill>
                  <a:srgbClr val="E0E2E4"/>
                </a:solidFill>
                <a:effectLst/>
                <a:latin typeface="Calibri" panose="020F0502020204030204" pitchFamily="34" charset="0"/>
                <a:cs typeface="Calibri" panose="020F0502020204030204" pitchFamily="34" charset="0"/>
              </a:rPr>
              <a:t> main() { </a:t>
            </a:r>
          </a:p>
          <a:p>
            <a:pPr lvl="1"/>
            <a:r>
              <a:rPr lang="en-US" altLang="zh-CN" b="0" i="0">
                <a:solidFill>
                  <a:srgbClr val="E0E2E4"/>
                </a:solidFill>
                <a:effectLst/>
                <a:latin typeface="Calibri" panose="020F0502020204030204" pitchFamily="34" charset="0"/>
                <a:cs typeface="Calibri" panose="020F0502020204030204" pitchFamily="34" charset="0"/>
              </a:rPr>
              <a:t>TexCoords = aTexCoords; </a:t>
            </a:r>
          </a:p>
          <a:p>
            <a:pPr lvl="1"/>
            <a:r>
              <a:rPr lang="en-US" altLang="zh-CN" b="0" i="0">
                <a:solidFill>
                  <a:srgbClr val="E0E2E4"/>
                </a:solidFill>
                <a:effectLst/>
                <a:latin typeface="Calibri" panose="020F0502020204030204" pitchFamily="34" charset="0"/>
                <a:cs typeface="Calibri" panose="020F0502020204030204" pitchFamily="34" charset="0"/>
              </a:rPr>
              <a:t>gl_Position = </a:t>
            </a:r>
            <a:r>
              <a:rPr lang="en-US" altLang="zh-CN" b="0" i="0">
                <a:solidFill>
                  <a:srgbClr val="8CBBAD"/>
                </a:solidFill>
                <a:effectLst/>
                <a:latin typeface="Calibri" panose="020F0502020204030204" pitchFamily="34" charset="0"/>
                <a:cs typeface="Calibri" panose="020F0502020204030204" pitchFamily="34" charset="0"/>
              </a:rPr>
              <a:t>vec4</a:t>
            </a:r>
            <a:r>
              <a:rPr lang="en-US" altLang="zh-CN" b="0" i="0">
                <a:solidFill>
                  <a:srgbClr val="E0E2E4"/>
                </a:solidFill>
                <a:effectLst/>
                <a:latin typeface="Calibri" panose="020F0502020204030204" pitchFamily="34" charset="0"/>
                <a:cs typeface="Calibri" panose="020F0502020204030204" pitchFamily="34" charset="0"/>
              </a:rPr>
              <a:t>(aPos,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a:t>
            </a:r>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719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044426-4C72-4772-80A1-754AD6EFEBCD}"/>
              </a:ext>
            </a:extLst>
          </p:cNvPr>
          <p:cNvSpPr txBox="1"/>
          <p:nvPr/>
        </p:nvSpPr>
        <p:spPr>
          <a:xfrm>
            <a:off x="2657292" y="298910"/>
            <a:ext cx="5310554" cy="369332"/>
          </a:xfrm>
          <a:prstGeom prst="rect">
            <a:avLst/>
          </a:prstGeom>
          <a:noFill/>
        </p:spPr>
        <p:txBody>
          <a:bodyPr wrap="square">
            <a:spAutoFit/>
          </a:bodyPr>
          <a:lstStyle/>
          <a:p>
            <a:pPr algn="ctr"/>
            <a:r>
              <a:rPr lang="zh-CN" altLang="en-US" b="1" i="0">
                <a:solidFill>
                  <a:srgbClr val="FFC000"/>
                </a:solidFill>
                <a:effectLst/>
                <a:latin typeface="Open Sans" panose="020B0606030504020204" pitchFamily="34" charset="0"/>
              </a:rPr>
              <a:t>渲染阴影</a:t>
            </a:r>
          </a:p>
        </p:txBody>
      </p:sp>
      <p:sp>
        <p:nvSpPr>
          <p:cNvPr id="7" name="文本框 6">
            <a:extLst>
              <a:ext uri="{FF2B5EF4-FFF2-40B4-BE49-F238E27FC236}">
                <a16:creationId xmlns:a16="http://schemas.microsoft.com/office/drawing/2014/main" id="{82BEEBF5-4F9A-4C60-ABE5-DAB0A9FFFE82}"/>
              </a:ext>
            </a:extLst>
          </p:cNvPr>
          <p:cNvSpPr txBox="1"/>
          <p:nvPr/>
        </p:nvSpPr>
        <p:spPr>
          <a:xfrm>
            <a:off x="508841" y="924275"/>
            <a:ext cx="5310554"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生成深度贴图以后就可以开始生成阴影了</a:t>
            </a:r>
            <a:endParaRPr lang="zh-CN" altLang="en-US">
              <a:solidFill>
                <a:schemeClr val="bg1"/>
              </a:solidFill>
            </a:endParaRPr>
          </a:p>
        </p:txBody>
      </p:sp>
      <p:sp>
        <p:nvSpPr>
          <p:cNvPr id="10" name="矩形 9">
            <a:extLst>
              <a:ext uri="{FF2B5EF4-FFF2-40B4-BE49-F238E27FC236}">
                <a16:creationId xmlns:a16="http://schemas.microsoft.com/office/drawing/2014/main" id="{2EBCE87B-82A7-46BD-8D19-8741DA650B33}"/>
              </a:ext>
            </a:extLst>
          </p:cNvPr>
          <p:cNvSpPr/>
          <p:nvPr/>
        </p:nvSpPr>
        <p:spPr>
          <a:xfrm>
            <a:off x="540447" y="1293607"/>
            <a:ext cx="9583837" cy="42151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0" lang="zh-CN" altLang="zh-CN" b="0" i="0" u="none" strike="noStrike" cap="none" normalizeH="0" baseline="0">
                <a:ln>
                  <a:noFill/>
                </a:ln>
                <a:solidFill>
                  <a:srgbClr val="808000"/>
                </a:solidFill>
                <a:effectLst/>
                <a:latin typeface="Arial" panose="020B0604020202020204" pitchFamily="34" charset="0"/>
              </a:rPr>
              <a:t>uniform</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rgbClr val="808000"/>
                </a:solidFill>
                <a:effectLst/>
                <a:latin typeface="Arial" panose="020B0604020202020204" pitchFamily="34" charset="0"/>
              </a:rPr>
              <a:t>sampler2D</a:t>
            </a:r>
            <a:r>
              <a:rPr kumimoji="0" lang="zh-CN" altLang="zh-CN" b="0" i="0" u="none" strike="noStrike" cap="none" normalizeH="0" baseline="0">
                <a:ln>
                  <a:noFill/>
                </a:ln>
                <a:solidFill>
                  <a:srgbClr val="C0C0C0"/>
                </a:solidFill>
                <a:effectLst/>
                <a:latin typeface="Arial" panose="020B0604020202020204" pitchFamily="34" charset="0"/>
              </a:rPr>
              <a:t> </a:t>
            </a:r>
            <a:r>
              <a:rPr kumimoji="0" lang="en-US" altLang="zh-CN" b="0" i="0" u="none" strike="noStrike" cap="none" normalizeH="0" baseline="0">
                <a:ln>
                  <a:noFill/>
                </a:ln>
                <a:solidFill>
                  <a:schemeClr val="tx1"/>
                </a:solidFill>
                <a:effectLst/>
                <a:latin typeface="Arial" panose="020B0604020202020204" pitchFamily="34" charset="0"/>
              </a:rPr>
              <a:t>depth</a:t>
            </a:r>
            <a:r>
              <a:rPr kumimoji="0" lang="zh-CN" altLang="zh-CN" b="0" i="0" u="none" strike="noStrike" cap="none" normalizeH="0" baseline="0">
                <a:ln>
                  <a:noFill/>
                </a:ln>
                <a:solidFill>
                  <a:schemeClr val="tx1"/>
                </a:solidFill>
                <a:effectLst/>
                <a:latin typeface="Arial" panose="020B0604020202020204" pitchFamily="34" charset="0"/>
              </a:rPr>
              <a:t>Map; </a:t>
            </a:r>
            <a:endParaRPr kumimoji="0" lang="en-US" altLang="zh-CN" b="0" i="0" u="none" strike="noStrike" cap="none" normalizeH="0" baseline="0">
              <a:ln>
                <a:noFill/>
              </a:ln>
              <a:solidFill>
                <a:schemeClr val="tx1"/>
              </a:solidFill>
              <a:effectLst/>
              <a:latin typeface="Arial" panose="020B0604020202020204" pitchFamily="34" charset="0"/>
            </a:endParaRPr>
          </a:p>
          <a:p>
            <a:endParaRPr kumimoji="0" lang="en-US" altLang="zh-CN" b="0" i="0" u="none" strike="noStrike" cap="none" normalizeH="0" baseline="0">
              <a:ln>
                <a:noFill/>
              </a:ln>
              <a:solidFill>
                <a:schemeClr val="tx1"/>
              </a:solidFill>
              <a:effectLst/>
              <a:latin typeface="Arial" panose="020B0604020202020204" pitchFamily="34" charset="0"/>
            </a:endParaRPr>
          </a:p>
          <a:p>
            <a:r>
              <a:rPr kumimoji="0" lang="zh-CN" altLang="zh-CN" b="0" i="0" u="none" strike="noStrike" cap="none" normalizeH="0" baseline="0">
                <a:ln>
                  <a:noFill/>
                </a:ln>
                <a:solidFill>
                  <a:srgbClr val="808000"/>
                </a:solidFill>
                <a:effectLst/>
                <a:latin typeface="Arial Unicode MS"/>
              </a:rPr>
              <a:t>float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ShadowCalculation(</a:t>
            </a:r>
            <a:r>
              <a:rPr kumimoji="0" lang="zh-CN" altLang="zh-CN" b="0" i="0" u="none" strike="noStrike" cap="none" normalizeH="0" baseline="0">
                <a:ln>
                  <a:noFill/>
                </a:ln>
                <a:solidFill>
                  <a:srgbClr val="808000"/>
                </a:solidFill>
                <a:effectLst/>
                <a:latin typeface="Arial Unicode MS"/>
              </a:rPr>
              <a:t>vec4</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fragPosLightSpace)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008000"/>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perform</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perspective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divide</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808000"/>
                </a:solidFill>
                <a:effectLst/>
                <a:latin typeface="Arial Unicode MS"/>
              </a:rPr>
              <a:t>vec3</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projCoords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fragPosLightSpace.xyz</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fragPosLightSpace.w;</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008000"/>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transform</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to</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[0,1]</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range</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chemeClr val="tx1"/>
                </a:solidFill>
                <a:effectLst/>
                <a:latin typeface="Arial Unicode MS"/>
              </a:rPr>
              <a:t>projCoords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projCoords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0.5</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0.5</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008000"/>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get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depth</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value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from</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light's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perspective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(using</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[0,1]</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range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fragPosLight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as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coords)</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808000"/>
                </a:solidFill>
                <a:effectLst/>
                <a:latin typeface="Arial Unicode MS"/>
              </a:rPr>
              <a:t>float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closestDepth</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texture(</a:t>
            </a:r>
            <a:r>
              <a:rPr kumimoji="0" lang="en-US" altLang="zh-CN" b="0" i="0" u="none" strike="noStrike" cap="none" normalizeH="0" baseline="0">
                <a:ln>
                  <a:noFill/>
                </a:ln>
                <a:solidFill>
                  <a:schemeClr val="tx1"/>
                </a:solidFill>
                <a:effectLst/>
                <a:latin typeface="Arial" panose="020B0604020202020204" pitchFamily="34" charset="0"/>
              </a:rPr>
              <a:t>depth</a:t>
            </a:r>
            <a:r>
              <a:rPr kumimoji="0" lang="zh-CN" altLang="zh-CN" b="0" i="0" u="none" strike="noStrike" cap="none" normalizeH="0" baseline="0">
                <a:ln>
                  <a:noFill/>
                </a:ln>
                <a:solidFill>
                  <a:schemeClr val="tx1"/>
                </a:solidFill>
                <a:effectLst/>
                <a:latin typeface="Arial" panose="020B0604020202020204" pitchFamily="34" charset="0"/>
              </a:rPr>
              <a:t>Map</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projCoords.xy).r;</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008000"/>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get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depth</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of</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current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fragment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from</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light's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perspective</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808000"/>
                </a:solidFill>
                <a:effectLst/>
                <a:latin typeface="Arial Unicode MS"/>
              </a:rPr>
              <a:t>float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currentDepth</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projCoords.z;</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008000"/>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check</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whether</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current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frag</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pos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is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in</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shadow</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808000"/>
                </a:solidFill>
                <a:effectLst/>
                <a:latin typeface="Arial Unicode MS"/>
              </a:rPr>
              <a:t>float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shadow</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currentDepth</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&gt;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closestDepth</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1.0</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0.0</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a:r>
              <a:rPr kumimoji="0" lang="zh-CN" altLang="zh-CN" b="0" i="0" u="none" strike="noStrike" cap="none" normalizeH="0" baseline="0">
                <a:ln>
                  <a:noFill/>
                </a:ln>
                <a:solidFill>
                  <a:srgbClr val="808000"/>
                </a:solidFill>
                <a:effectLst/>
                <a:latin typeface="Arial Unicode MS"/>
              </a:rPr>
              <a:t>return</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shadow;</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r>
              <a:rPr kumimoji="0" lang="zh-CN" altLang="zh-CN" b="0" i="0" u="none" strike="noStrike" cap="none" normalizeH="0" baseline="0">
                <a:ln>
                  <a:noFill/>
                </a:ln>
                <a:solidFill>
                  <a:schemeClr val="tx1"/>
                </a:solidFill>
                <a:effectLst/>
                <a:latin typeface="Arial Unicode MS"/>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sp>
        <p:nvSpPr>
          <p:cNvPr id="12" name="矩形 11">
            <a:extLst>
              <a:ext uri="{FF2B5EF4-FFF2-40B4-BE49-F238E27FC236}">
                <a16:creationId xmlns:a16="http://schemas.microsoft.com/office/drawing/2014/main" id="{BC62ECEA-5A39-456B-95D3-C51B34E03A04}"/>
              </a:ext>
            </a:extLst>
          </p:cNvPr>
          <p:cNvSpPr/>
          <p:nvPr/>
        </p:nvSpPr>
        <p:spPr>
          <a:xfrm>
            <a:off x="520650" y="6611027"/>
            <a:ext cx="9583837" cy="10423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rgbClr val="808000"/>
                </a:solidFill>
                <a:effectLst/>
                <a:latin typeface="Arial" panose="020B0604020202020204" pitchFamily="34" charset="0"/>
              </a:rPr>
              <a:t>float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shadow</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=ShadowCalculation(FragPosLightSpace); </a:t>
            </a:r>
            <a:endParaRPr kumimoji="0" lang="en-US" altLang="zh-CN"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rgbClr val="808000"/>
                </a:solidFill>
                <a:effectLst/>
                <a:latin typeface="Arial Unicode MS"/>
              </a:rPr>
              <a:t>vec3</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result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(ambient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000080"/>
                </a:solidFill>
                <a:effectLst/>
                <a:latin typeface="Arial Unicode MS"/>
              </a:rPr>
              <a:t>1.0</a:t>
            </a:r>
            <a:r>
              <a:rPr kumimoji="0" lang="zh-CN" altLang="zh-CN" b="0" i="0" u="none" strike="noStrike" cap="none" normalizeH="0" baseline="0">
                <a:ln>
                  <a:noFill/>
                </a:ln>
                <a:solidFill>
                  <a:schemeClr val="tx1"/>
                </a:solidFill>
                <a:effectLst/>
                <a:latin typeface="Arial Unicode MS"/>
              </a:rPr>
              <a:t>-shadow)*</a:t>
            </a:r>
            <a:r>
              <a:rPr kumimoji="0" lang="en-US"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latin typeface="Arial Unicode MS"/>
              </a:rPr>
              <a:t>diffuse</a:t>
            </a:r>
            <a:r>
              <a:rPr kumimoji="0" lang="en-US" altLang="zh-CN" b="0" i="0" u="none" strike="noStrike" cap="none" normalizeH="0" baseline="0">
                <a:ln>
                  <a:noFill/>
                </a:ln>
                <a:solidFill>
                  <a:schemeClr val="tx1"/>
                </a:solidFill>
                <a:effectLst/>
                <a:latin typeface="Arial Unicode MS"/>
              </a:rPr>
              <a:t>+specular)</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latin typeface="Arial Unicode MS"/>
              </a:rPr>
              <a:t>FragColor</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808000"/>
                </a:solidFill>
                <a:effectLst/>
                <a:latin typeface="Arial Unicode MS"/>
              </a:rPr>
              <a:t>vec4</a:t>
            </a:r>
            <a:r>
              <a:rPr kumimoji="0" lang="zh-CN" altLang="zh-CN" b="0" i="0" u="none" strike="noStrike" cap="none" normalizeH="0" baseline="0">
                <a:ln>
                  <a:noFill/>
                </a:ln>
                <a:solidFill>
                  <a:schemeClr val="tx1"/>
                </a:solidFill>
                <a:effectLst/>
                <a:latin typeface="Arial Unicode MS"/>
              </a:rPr>
              <a:t>(result,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1.0</a:t>
            </a:r>
            <a:r>
              <a:rPr kumimoji="0" lang="zh-CN" altLang="zh-CN" b="0" i="0" u="none" strike="noStrike" cap="none" normalizeH="0" baseline="0">
                <a:ln>
                  <a:noFill/>
                </a:ln>
                <a:solidFill>
                  <a:schemeClr val="tx1"/>
                </a:solidFill>
                <a:effectLst/>
                <a:latin typeface="Arial Unicode MS"/>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sp>
        <p:nvSpPr>
          <p:cNvPr id="14" name="文本框 13">
            <a:extLst>
              <a:ext uri="{FF2B5EF4-FFF2-40B4-BE49-F238E27FC236}">
                <a16:creationId xmlns:a16="http://schemas.microsoft.com/office/drawing/2014/main" id="{6B45AADC-EDC1-42F8-8FC9-9BFF48AEF036}"/>
              </a:ext>
            </a:extLst>
          </p:cNvPr>
          <p:cNvSpPr txBox="1"/>
          <p:nvPr/>
        </p:nvSpPr>
        <p:spPr>
          <a:xfrm>
            <a:off x="7002265" y="1615526"/>
            <a:ext cx="299784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b="0" i="0">
                <a:solidFill>
                  <a:srgbClr val="222222"/>
                </a:solidFill>
                <a:effectLst/>
                <a:latin typeface="Microsoft Yahei" panose="020B0503020204020204" pitchFamily="34" charset="-122"/>
                <a:ea typeface="Microsoft Yahei" panose="020B0503020204020204" pitchFamily="34" charset="-122"/>
              </a:rPr>
              <a:t>把光空间片段位置转换为裁切空间的标准化设备坐标</a:t>
            </a:r>
            <a:endParaRPr lang="zh-CN" altLang="en-US"/>
          </a:p>
        </p:txBody>
      </p:sp>
      <p:sp>
        <p:nvSpPr>
          <p:cNvPr id="16" name="文本框 15">
            <a:extLst>
              <a:ext uri="{FF2B5EF4-FFF2-40B4-BE49-F238E27FC236}">
                <a16:creationId xmlns:a16="http://schemas.microsoft.com/office/drawing/2014/main" id="{F7B18B24-C6DF-451C-9070-DD6B2DA77343}"/>
              </a:ext>
            </a:extLst>
          </p:cNvPr>
          <p:cNvSpPr txBox="1"/>
          <p:nvPr/>
        </p:nvSpPr>
        <p:spPr>
          <a:xfrm>
            <a:off x="1383173" y="5474635"/>
            <a:ext cx="848424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CN" b="0" i="0">
                <a:solidFill>
                  <a:srgbClr val="222277"/>
                </a:solidFill>
                <a:effectLst/>
                <a:latin typeface="Courier New" panose="02070309020205020404" pitchFamily="49" charset="0"/>
              </a:rPr>
              <a:t>FragPosLightSpace</a:t>
            </a:r>
            <a:r>
              <a:rPr lang="en-US" altLang="zh-CN" b="0" i="0">
                <a:solidFill>
                  <a:srgbClr val="111111"/>
                </a:solidFill>
                <a:effectLst/>
                <a:latin typeface="Gudea"/>
              </a:rPr>
              <a:t> is not passed to the fragment shader through  </a:t>
            </a:r>
            <a:r>
              <a:rPr lang="en-US" altLang="zh-CN" b="0" i="0">
                <a:solidFill>
                  <a:srgbClr val="222277"/>
                </a:solidFill>
                <a:effectLst/>
                <a:latin typeface="Courier New" panose="02070309020205020404" pitchFamily="49" charset="0"/>
              </a:rPr>
              <a:t>gl_Position</a:t>
            </a:r>
            <a:r>
              <a:rPr lang="en-US" altLang="zh-CN" b="0" i="0">
                <a:solidFill>
                  <a:srgbClr val="111111"/>
                </a:solidFill>
                <a:effectLst/>
                <a:latin typeface="Gudea"/>
              </a:rPr>
              <a:t>, we have to do this perspective divide ourselves</a:t>
            </a:r>
            <a:endParaRPr lang="zh-CN" altLang="en-US"/>
          </a:p>
        </p:txBody>
      </p:sp>
      <p:cxnSp>
        <p:nvCxnSpPr>
          <p:cNvPr id="18" name="直接箭头连接符 17">
            <a:extLst>
              <a:ext uri="{FF2B5EF4-FFF2-40B4-BE49-F238E27FC236}">
                <a16:creationId xmlns:a16="http://schemas.microsoft.com/office/drawing/2014/main" id="{2C57751E-C31A-405C-AE14-C36AF7690E22}"/>
              </a:ext>
            </a:extLst>
          </p:cNvPr>
          <p:cNvCxnSpPr/>
          <p:nvPr/>
        </p:nvCxnSpPr>
        <p:spPr>
          <a:xfrm>
            <a:off x="9688010" y="2261857"/>
            <a:ext cx="0" cy="3246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E4FD1BB-45A5-4890-9BD4-B00EFDC4A1DD}"/>
              </a:ext>
            </a:extLst>
          </p:cNvPr>
          <p:cNvSpPr txBox="1"/>
          <p:nvPr/>
        </p:nvSpPr>
        <p:spPr>
          <a:xfrm>
            <a:off x="1383173" y="6157673"/>
            <a:ext cx="848424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a:solidFill>
                  <a:srgbClr val="222277"/>
                </a:solidFill>
                <a:latin typeface="Courier New" panose="02070309020205020404" pitchFamily="49" charset="0"/>
              </a:rPr>
              <a:t>正交投影不需要这一步，但留着也没什么坏处</a:t>
            </a:r>
            <a:endParaRPr lang="zh-CN" altLang="en-US"/>
          </a:p>
        </p:txBody>
      </p:sp>
      <p:sp>
        <p:nvSpPr>
          <p:cNvPr id="22" name="矩形 21">
            <a:extLst>
              <a:ext uri="{FF2B5EF4-FFF2-40B4-BE49-F238E27FC236}">
                <a16:creationId xmlns:a16="http://schemas.microsoft.com/office/drawing/2014/main" id="{2679233B-D905-48E5-90B7-1D5D1A9AEE67}"/>
              </a:ext>
            </a:extLst>
          </p:cNvPr>
          <p:cNvSpPr/>
          <p:nvPr/>
        </p:nvSpPr>
        <p:spPr>
          <a:xfrm>
            <a:off x="520650" y="8232501"/>
            <a:ext cx="9583837" cy="2914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rgbClr val="808000"/>
                </a:solidFill>
                <a:effectLst/>
                <a:latin typeface="Arial" panose="020B0604020202020204" pitchFamily="34" charset="0"/>
              </a:rPr>
              <a:t>out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rgbClr val="808000"/>
                </a:solidFill>
                <a:effectLst/>
                <a:latin typeface="Arial" panose="020B0604020202020204" pitchFamily="34" charset="0"/>
              </a:rPr>
              <a:t>vec4</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FragPosLightSpace; </a:t>
            </a:r>
            <a:br>
              <a:rPr kumimoji="0" lang="zh-CN" altLang="zh-CN" b="0" i="0" u="none" strike="noStrike" cap="none" normalizeH="0" baseline="0">
                <a:ln>
                  <a:noFill/>
                </a:ln>
                <a:solidFill>
                  <a:schemeClr val="tx1"/>
                </a:solidFill>
                <a:effectLst/>
                <a:latin typeface="Arial Unicode MS"/>
              </a:rPr>
            </a:br>
            <a:br>
              <a:rPr kumimoji="0" lang="zh-CN" altLang="zh-CN" b="0" i="0" u="none" strike="noStrike" cap="none" normalizeH="0" baseline="0">
                <a:ln>
                  <a:noFill/>
                </a:ln>
                <a:solidFill>
                  <a:schemeClr val="tx1"/>
                </a:solidFill>
                <a:effectLst/>
                <a:latin typeface="Arial Unicode MS"/>
              </a:rPr>
            </a:br>
            <a:r>
              <a:rPr kumimoji="0" lang="zh-CN" altLang="zh-CN" b="0" i="0" u="none" strike="noStrike" cap="none" normalizeH="0" baseline="0">
                <a:ln>
                  <a:noFill/>
                </a:ln>
                <a:solidFill>
                  <a:srgbClr val="808000"/>
                </a:solidFill>
                <a:effectLst/>
                <a:highlight>
                  <a:srgbClr val="00FFFF"/>
                </a:highlight>
                <a:latin typeface="Arial Unicode MS"/>
              </a:rPr>
              <a:t>uniform</a:t>
            </a:r>
            <a:r>
              <a:rPr kumimoji="0" lang="zh-CN" altLang="zh-CN" b="0" i="0" u="none" strike="noStrike" cap="none" normalizeH="0" baseline="0">
                <a:ln>
                  <a:noFill/>
                </a:ln>
                <a:solidFill>
                  <a:srgbClr val="C0C0C0"/>
                </a:solidFill>
                <a:effectLst/>
                <a:highlight>
                  <a:srgbClr val="00FFFF"/>
                </a:highlight>
                <a:latin typeface="Arial Unicode MS"/>
              </a:rPr>
              <a:t> </a:t>
            </a:r>
            <a:r>
              <a:rPr kumimoji="0" lang="zh-CN" altLang="zh-CN" b="0" i="0" u="none" strike="noStrike" cap="none" normalizeH="0" baseline="0">
                <a:ln>
                  <a:noFill/>
                </a:ln>
                <a:solidFill>
                  <a:srgbClr val="808000"/>
                </a:solidFill>
                <a:effectLst/>
                <a:highlight>
                  <a:srgbClr val="00FFFF"/>
                </a:highlight>
                <a:latin typeface="Arial Unicode MS"/>
              </a:rPr>
              <a:t>mat4</a:t>
            </a:r>
            <a:r>
              <a:rPr kumimoji="0" lang="zh-CN" altLang="zh-CN" b="0" i="0" u="none" strike="noStrike" cap="none" normalizeH="0" baseline="0">
                <a:ln>
                  <a:noFill/>
                </a:ln>
                <a:solidFill>
                  <a:srgbClr val="C0C0C0"/>
                </a:solidFill>
                <a:effectLst/>
                <a:highlight>
                  <a:srgbClr val="00FFFF"/>
                </a:highlight>
                <a:latin typeface="Arial Unicode MS"/>
              </a:rPr>
              <a:t> </a:t>
            </a:r>
            <a:r>
              <a:rPr kumimoji="0" lang="zh-CN" altLang="zh-CN" b="0" i="0" u="none" strike="noStrike" cap="none" normalizeH="0" baseline="0">
                <a:ln>
                  <a:noFill/>
                </a:ln>
                <a:solidFill>
                  <a:schemeClr val="tx1"/>
                </a:solidFill>
                <a:effectLst/>
                <a:highlight>
                  <a:srgbClr val="00FFFF"/>
                </a:highlight>
                <a:latin typeface="Arial Unicode MS"/>
              </a:rPr>
              <a:t>lightSpaceMatrix;</a:t>
            </a:r>
            <a:r>
              <a:rPr kumimoji="0" lang="zh-CN" altLang="zh-CN" b="0" i="0" u="none" strike="noStrike" cap="none" normalizeH="0" baseline="0">
                <a:ln>
                  <a:noFill/>
                </a:ln>
                <a:solidFill>
                  <a:schemeClr val="tx1"/>
                </a:solidFill>
                <a:effectLst/>
                <a:highlight>
                  <a:srgbClr val="00FFFF"/>
                </a:highlight>
              </a:rPr>
              <a:t> </a:t>
            </a:r>
            <a:br>
              <a:rPr kumimoji="0" lang="zh-CN" altLang="zh-CN" b="0" i="0" u="none" strike="noStrike" cap="none" normalizeH="0" baseline="0">
                <a:ln>
                  <a:noFill/>
                </a:ln>
                <a:solidFill>
                  <a:schemeClr val="tx1"/>
                </a:solidFill>
                <a:effectLst/>
                <a:latin typeface="Arial Unicode MS"/>
              </a:rPr>
            </a:br>
            <a:r>
              <a:rPr kumimoji="0" lang="zh-CN" altLang="zh-CN" b="0" i="0" u="none" strike="noStrike" cap="none" normalizeH="0" baseline="0">
                <a:ln>
                  <a:noFill/>
                </a:ln>
                <a:solidFill>
                  <a:srgbClr val="808000"/>
                </a:solidFill>
                <a:effectLst/>
                <a:latin typeface="Arial Unicode MS"/>
              </a:rPr>
              <a:t>void</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main()</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eaLnBrk="0" fontAlgn="base" hangingPunct="0">
              <a:spcBef>
                <a:spcPct val="0"/>
              </a:spcBef>
              <a:spcAft>
                <a:spcPct val="0"/>
              </a:spcAft>
            </a:pPr>
            <a:r>
              <a:rPr kumimoji="0" lang="zh-CN" altLang="zh-CN" b="0" i="0" u="none" strike="noStrike" cap="none" normalizeH="0" baseline="0">
                <a:ln>
                  <a:noFill/>
                </a:ln>
                <a:solidFill>
                  <a:schemeClr val="tx1"/>
                </a:solidFill>
                <a:effectLst/>
                <a:latin typeface="Arial Unicode MS"/>
              </a:rPr>
              <a:t>TexCoords=aTexCoords;</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eaLnBrk="0" fontAlgn="base" hangingPunct="0">
              <a:spcBef>
                <a:spcPct val="0"/>
              </a:spcBef>
              <a:spcAft>
                <a:spcPct val="0"/>
              </a:spcAft>
            </a:pPr>
            <a:r>
              <a:rPr kumimoji="0" lang="zh-CN" altLang="zh-CN" b="0" i="0" u="none" strike="noStrike" cap="none" normalizeH="0" baseline="0">
                <a:ln>
                  <a:noFill/>
                </a:ln>
                <a:solidFill>
                  <a:schemeClr val="tx1"/>
                </a:solidFill>
                <a:effectLst/>
                <a:latin typeface="Arial Unicode MS"/>
              </a:rPr>
              <a:t>Normal</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808000"/>
                </a:solidFill>
                <a:effectLst/>
                <a:latin typeface="Arial Unicode MS"/>
              </a:rPr>
              <a:t>mat3</a:t>
            </a:r>
            <a:r>
              <a:rPr kumimoji="0" lang="zh-CN" altLang="zh-CN" b="0" i="0" u="none" strike="noStrike" cap="none" normalizeH="0" baseline="0">
                <a:ln>
                  <a:noFill/>
                </a:ln>
                <a:solidFill>
                  <a:schemeClr val="tx1"/>
                </a:solidFill>
                <a:effectLst/>
                <a:latin typeface="Arial Unicode MS"/>
              </a:rPr>
              <a:t>(transpose(inverse(model)))</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aNormal;</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eaLnBrk="0" fontAlgn="base" hangingPunct="0">
              <a:spcBef>
                <a:spcPct val="0"/>
              </a:spcBef>
              <a:spcAft>
                <a:spcPct val="0"/>
              </a:spcAft>
            </a:pPr>
            <a:r>
              <a:rPr kumimoji="0" lang="zh-CN" altLang="zh-CN" b="0" i="0" u="none" strike="noStrike" cap="none" normalizeH="0" baseline="0">
                <a:ln>
                  <a:noFill/>
                </a:ln>
                <a:solidFill>
                  <a:schemeClr val="tx1"/>
                </a:solidFill>
                <a:effectLst/>
                <a:latin typeface="Arial Unicode MS"/>
              </a:rPr>
              <a:t>FragPos=</a:t>
            </a:r>
            <a:r>
              <a:rPr kumimoji="0" lang="zh-CN" altLang="zh-CN" b="0" i="0" u="none" strike="noStrike" cap="none" normalizeH="0" baseline="0">
                <a:ln>
                  <a:noFill/>
                </a:ln>
                <a:solidFill>
                  <a:srgbClr val="808000"/>
                </a:solidFill>
                <a:effectLst/>
                <a:latin typeface="Arial Unicode MS"/>
              </a:rPr>
              <a:t>vec3</a:t>
            </a:r>
            <a:r>
              <a:rPr kumimoji="0" lang="zh-CN" altLang="zh-CN" b="0" i="0" u="none" strike="noStrike" cap="none" normalizeH="0" baseline="0">
                <a:ln>
                  <a:noFill/>
                </a:ln>
                <a:solidFill>
                  <a:schemeClr val="tx1"/>
                </a:solidFill>
                <a:effectLst/>
                <a:latin typeface="Arial Unicode MS"/>
              </a:rPr>
              <a:t>(model</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808000"/>
                </a:solidFill>
                <a:effectLst/>
                <a:latin typeface="Arial Unicode MS"/>
              </a:rPr>
              <a:t>vec4</a:t>
            </a:r>
            <a:r>
              <a:rPr kumimoji="0" lang="zh-CN" altLang="zh-CN" b="0" i="0" u="none" strike="noStrike" cap="none" normalizeH="0" baseline="0">
                <a:ln>
                  <a:noFill/>
                </a:ln>
                <a:solidFill>
                  <a:schemeClr val="tx1"/>
                </a:solidFill>
                <a:effectLst/>
                <a:latin typeface="Arial Unicode MS"/>
              </a:rPr>
              <a:t>(aPos,</a:t>
            </a:r>
            <a:r>
              <a:rPr kumimoji="0" lang="zh-CN" altLang="zh-CN" b="0" i="0" u="none" strike="noStrike" cap="none" normalizeH="0" baseline="0">
                <a:ln>
                  <a:noFill/>
                </a:ln>
                <a:solidFill>
                  <a:srgbClr val="000080"/>
                </a:solidFill>
                <a:effectLst/>
                <a:latin typeface="Arial Unicode MS"/>
              </a:rPr>
              <a:t>1.0</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eaLnBrk="0" fontAlgn="base" hangingPunct="0">
              <a:spcBef>
                <a:spcPct val="0"/>
              </a:spcBef>
              <a:spcAft>
                <a:spcPct val="0"/>
              </a:spcAft>
            </a:pPr>
            <a:r>
              <a:rPr kumimoji="0" lang="zh-CN" altLang="zh-CN" b="0" i="0" u="none" strike="noStrike" cap="none" normalizeH="0" baseline="0">
                <a:ln>
                  <a:noFill/>
                </a:ln>
                <a:solidFill>
                  <a:schemeClr val="tx1"/>
                </a:solidFill>
                <a:effectLst/>
                <a:highlight>
                  <a:srgbClr val="00FFFF"/>
                </a:highlight>
                <a:latin typeface="Arial Unicode MS"/>
              </a:rPr>
              <a:t>FragPosLightSpace</a:t>
            </a:r>
            <a:r>
              <a:rPr kumimoji="0" lang="zh-CN" altLang="zh-CN" b="0" i="0" u="none" strike="noStrike" cap="none" normalizeH="0" baseline="0">
                <a:ln>
                  <a:noFill/>
                </a:ln>
                <a:solidFill>
                  <a:srgbClr val="C0C0C0"/>
                </a:solidFill>
                <a:effectLst/>
                <a:highlight>
                  <a:srgbClr val="00FFFF"/>
                </a:highlight>
                <a:latin typeface="Arial Unicode MS"/>
              </a:rPr>
              <a:t> </a:t>
            </a:r>
            <a:r>
              <a:rPr kumimoji="0" lang="zh-CN" altLang="zh-CN" b="0" i="0" u="none" strike="noStrike" cap="none" normalizeH="0" baseline="0">
                <a:ln>
                  <a:noFill/>
                </a:ln>
                <a:solidFill>
                  <a:schemeClr val="tx1"/>
                </a:solidFill>
                <a:effectLst/>
                <a:highlight>
                  <a:srgbClr val="00FFFF"/>
                </a:highlight>
                <a:latin typeface="Arial Unicode MS"/>
              </a:rPr>
              <a:t>=</a:t>
            </a:r>
            <a:r>
              <a:rPr kumimoji="0" lang="zh-CN" altLang="zh-CN" b="0" i="0" u="none" strike="noStrike" cap="none" normalizeH="0" baseline="0">
                <a:ln>
                  <a:noFill/>
                </a:ln>
                <a:solidFill>
                  <a:srgbClr val="C0C0C0"/>
                </a:solidFill>
                <a:effectLst/>
                <a:highlight>
                  <a:srgbClr val="00FFFF"/>
                </a:highlight>
                <a:latin typeface="Arial Unicode MS"/>
              </a:rPr>
              <a:t> </a:t>
            </a:r>
            <a:r>
              <a:rPr kumimoji="0" lang="zh-CN" altLang="zh-CN" b="0" i="0" u="none" strike="noStrike" cap="none" normalizeH="0" baseline="0">
                <a:ln>
                  <a:noFill/>
                </a:ln>
                <a:solidFill>
                  <a:schemeClr val="tx1"/>
                </a:solidFill>
                <a:effectLst/>
                <a:highlight>
                  <a:srgbClr val="00FFFF"/>
                </a:highlight>
                <a:latin typeface="Arial Unicode MS"/>
              </a:rPr>
              <a:t>lightSpaceMatrix</a:t>
            </a:r>
            <a:r>
              <a:rPr kumimoji="0" lang="zh-CN" altLang="zh-CN" b="0" i="0" u="none" strike="noStrike" cap="none" normalizeH="0" baseline="0">
                <a:ln>
                  <a:noFill/>
                </a:ln>
                <a:solidFill>
                  <a:srgbClr val="C0C0C0"/>
                </a:solidFill>
                <a:effectLst/>
                <a:highlight>
                  <a:srgbClr val="00FFFF"/>
                </a:highlight>
                <a:latin typeface="Arial Unicode MS"/>
              </a:rPr>
              <a:t> </a:t>
            </a:r>
            <a:r>
              <a:rPr kumimoji="0" lang="zh-CN" altLang="zh-CN" b="0" i="0" u="none" strike="noStrike" cap="none" normalizeH="0" baseline="0">
                <a:ln>
                  <a:noFill/>
                </a:ln>
                <a:solidFill>
                  <a:schemeClr val="tx1"/>
                </a:solidFill>
                <a:effectLst/>
                <a:highlight>
                  <a:srgbClr val="00FFFF"/>
                </a:highlight>
                <a:latin typeface="Arial Unicode MS"/>
              </a:rPr>
              <a:t>*</a:t>
            </a:r>
            <a:r>
              <a:rPr kumimoji="0" lang="zh-CN" altLang="zh-CN" b="0" i="0" u="none" strike="noStrike" cap="none" normalizeH="0" baseline="0">
                <a:ln>
                  <a:noFill/>
                </a:ln>
                <a:solidFill>
                  <a:srgbClr val="C0C0C0"/>
                </a:solidFill>
                <a:effectLst/>
                <a:highlight>
                  <a:srgbClr val="00FFFF"/>
                </a:highlight>
                <a:latin typeface="Arial Unicode MS"/>
              </a:rPr>
              <a:t> </a:t>
            </a:r>
            <a:r>
              <a:rPr kumimoji="0" lang="zh-CN" altLang="zh-CN" b="0" i="0" u="none" strike="noStrike" cap="none" normalizeH="0" baseline="0">
                <a:ln>
                  <a:noFill/>
                </a:ln>
                <a:solidFill>
                  <a:srgbClr val="808000"/>
                </a:solidFill>
                <a:effectLst/>
                <a:highlight>
                  <a:srgbClr val="00FFFF"/>
                </a:highlight>
                <a:latin typeface="Arial Unicode MS"/>
              </a:rPr>
              <a:t>vec4</a:t>
            </a:r>
            <a:r>
              <a:rPr kumimoji="0" lang="zh-CN" altLang="zh-CN" b="0" i="0" u="none" strike="noStrike" cap="none" normalizeH="0" baseline="0">
                <a:ln>
                  <a:noFill/>
                </a:ln>
                <a:solidFill>
                  <a:schemeClr val="tx1"/>
                </a:solidFill>
                <a:effectLst/>
                <a:highlight>
                  <a:srgbClr val="00FFFF"/>
                </a:highlight>
                <a:latin typeface="Arial Unicode MS"/>
              </a:rPr>
              <a:t>(FragPos,</a:t>
            </a:r>
            <a:r>
              <a:rPr kumimoji="0" lang="zh-CN" altLang="zh-CN" b="0" i="0" u="none" strike="noStrike" cap="none" normalizeH="0" baseline="0">
                <a:ln>
                  <a:noFill/>
                </a:ln>
                <a:solidFill>
                  <a:srgbClr val="C0C0C0"/>
                </a:solidFill>
                <a:effectLst/>
                <a:highlight>
                  <a:srgbClr val="00FFFF"/>
                </a:highlight>
                <a:latin typeface="Arial Unicode MS"/>
              </a:rPr>
              <a:t> </a:t>
            </a:r>
            <a:r>
              <a:rPr kumimoji="0" lang="zh-CN" altLang="zh-CN" b="0" i="0" u="none" strike="noStrike" cap="none" normalizeH="0" baseline="0">
                <a:ln>
                  <a:noFill/>
                </a:ln>
                <a:solidFill>
                  <a:srgbClr val="000080"/>
                </a:solidFill>
                <a:effectLst/>
                <a:highlight>
                  <a:srgbClr val="00FFFF"/>
                </a:highlight>
                <a:latin typeface="Arial Unicode MS"/>
              </a:rPr>
              <a:t>1.0</a:t>
            </a:r>
            <a:r>
              <a:rPr kumimoji="0" lang="zh-CN" altLang="zh-CN" b="0" i="0" u="none" strike="noStrike" cap="none" normalizeH="0" baseline="0">
                <a:ln>
                  <a:noFill/>
                </a:ln>
                <a:solidFill>
                  <a:schemeClr val="tx1"/>
                </a:solidFill>
                <a:effectLst/>
                <a:highlight>
                  <a:srgbClr val="00FFFF"/>
                </a:highlight>
                <a:latin typeface="Arial Unicode MS"/>
              </a:rPr>
              <a:t>);</a:t>
            </a:r>
            <a:r>
              <a:rPr kumimoji="0" lang="zh-CN" altLang="zh-CN" b="0" i="0" u="none" strike="noStrike" cap="none" normalizeH="0" baseline="0">
                <a:ln>
                  <a:noFill/>
                </a:ln>
                <a:solidFill>
                  <a:schemeClr val="tx1"/>
                </a:solidFill>
                <a:effectLst/>
                <a:highlight>
                  <a:srgbClr val="00FFFF"/>
                </a:highlight>
              </a:rPr>
              <a:t> </a:t>
            </a:r>
            <a:endParaRPr kumimoji="0" lang="en-US" altLang="zh-CN" b="0" i="0" u="none" strike="noStrike" cap="none" normalizeH="0" baseline="0">
              <a:ln>
                <a:noFill/>
              </a:ln>
              <a:solidFill>
                <a:schemeClr val="tx1"/>
              </a:solidFill>
              <a:effectLst/>
              <a:highlight>
                <a:srgbClr val="00FFFF"/>
              </a:highlight>
            </a:endParaRPr>
          </a:p>
          <a:p>
            <a:pPr lvl="1" eaLnBrk="0" fontAlgn="base" hangingPunct="0">
              <a:spcBef>
                <a:spcPct val="0"/>
              </a:spcBef>
              <a:spcAft>
                <a:spcPct val="0"/>
              </a:spcAft>
            </a:pPr>
            <a:r>
              <a:rPr kumimoji="0" lang="zh-CN" altLang="zh-CN" b="0" i="0" u="none" strike="noStrike" cap="none" normalizeH="0" baseline="0">
                <a:ln>
                  <a:noFill/>
                </a:ln>
                <a:solidFill>
                  <a:schemeClr val="tx1"/>
                </a:solidFill>
                <a:effectLst/>
                <a:latin typeface="Arial Unicode MS"/>
              </a:rPr>
              <a:t>gl_Position</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projection</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view</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808000"/>
                </a:solidFill>
                <a:effectLst/>
                <a:latin typeface="Arial Unicode MS"/>
              </a:rPr>
              <a:t>vec4</a:t>
            </a:r>
            <a:r>
              <a:rPr kumimoji="0" lang="zh-CN" altLang="zh-CN" b="0" i="0" u="none" strike="noStrike" cap="none" normalizeH="0" baseline="0">
                <a:ln>
                  <a:noFill/>
                </a:ln>
                <a:solidFill>
                  <a:schemeClr val="tx1"/>
                </a:solidFill>
                <a:effectLst/>
                <a:latin typeface="Arial Unicode MS"/>
              </a:rPr>
              <a:t>(FragPos,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1.0</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zh-CN" altLang="zh-CN" b="0" i="0" u="none" strike="noStrike" cap="none" normalizeH="0" baseline="0">
              <a:ln>
                <a:noFill/>
              </a:ln>
              <a:solidFill>
                <a:schemeClr val="tx1"/>
              </a:solidFill>
              <a:effectLst/>
              <a:latin typeface="Arial" panose="020B0604020202020204" pitchFamily="34" charset="0"/>
            </a:endParaRPr>
          </a:p>
        </p:txBody>
      </p:sp>
      <p:pic>
        <p:nvPicPr>
          <p:cNvPr id="24" name="图片 23">
            <a:extLst>
              <a:ext uri="{FF2B5EF4-FFF2-40B4-BE49-F238E27FC236}">
                <a16:creationId xmlns:a16="http://schemas.microsoft.com/office/drawing/2014/main" id="{DF2F09CE-333A-4A1D-B842-5DF2ED6B094E}"/>
              </a:ext>
            </a:extLst>
          </p:cNvPr>
          <p:cNvPicPr>
            <a:picLocks noChangeAspect="1"/>
          </p:cNvPicPr>
          <p:nvPr/>
        </p:nvPicPr>
        <p:blipFill>
          <a:blip r:embed="rId2"/>
          <a:stretch>
            <a:fillRect/>
          </a:stretch>
        </p:blipFill>
        <p:spPr>
          <a:xfrm>
            <a:off x="6573272" y="7223226"/>
            <a:ext cx="3531215" cy="2817748"/>
          </a:xfrm>
          <a:prstGeom prst="rect">
            <a:avLst/>
          </a:prstGeom>
        </p:spPr>
      </p:pic>
    </p:spTree>
    <p:extLst>
      <p:ext uri="{BB962C8B-B14F-4D97-AF65-F5344CB8AC3E}">
        <p14:creationId xmlns:p14="http://schemas.microsoft.com/office/powerpoint/2010/main" val="163695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327D474-FF45-45CA-BE79-1CAD6509DBCC}"/>
              </a:ext>
            </a:extLst>
          </p:cNvPr>
          <p:cNvSpPr/>
          <p:nvPr/>
        </p:nvSpPr>
        <p:spPr>
          <a:xfrm>
            <a:off x="5009793" y="783990"/>
            <a:ext cx="4861367" cy="1532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E22ABA6-E93C-4A84-9DF9-D0E87311BFC4}"/>
              </a:ext>
            </a:extLst>
          </p:cNvPr>
          <p:cNvSpPr txBox="1"/>
          <p:nvPr/>
        </p:nvSpPr>
        <p:spPr>
          <a:xfrm>
            <a:off x="2852340" y="291343"/>
            <a:ext cx="5311140" cy="369332"/>
          </a:xfrm>
          <a:prstGeom prst="rect">
            <a:avLst/>
          </a:prstGeom>
          <a:noFill/>
        </p:spPr>
        <p:txBody>
          <a:bodyPr wrap="square">
            <a:spAutoFit/>
          </a:bodyPr>
          <a:lstStyle/>
          <a:p>
            <a:pPr algn="ctr"/>
            <a:r>
              <a:rPr lang="zh-CN" altLang="en-US" b="1" i="0">
                <a:solidFill>
                  <a:srgbClr val="FFC000"/>
                </a:solidFill>
                <a:effectLst/>
                <a:latin typeface="Open Sans" panose="020B0606030504020204" pitchFamily="34" charset="0"/>
              </a:rPr>
              <a:t>阴影效果改进</a:t>
            </a:r>
          </a:p>
        </p:txBody>
      </p:sp>
      <p:pic>
        <p:nvPicPr>
          <p:cNvPr id="7" name="图片 6">
            <a:extLst>
              <a:ext uri="{FF2B5EF4-FFF2-40B4-BE49-F238E27FC236}">
                <a16:creationId xmlns:a16="http://schemas.microsoft.com/office/drawing/2014/main" id="{9BBD5436-B3B4-4CB4-ABD4-BB2A09B8FE23}"/>
              </a:ext>
            </a:extLst>
          </p:cNvPr>
          <p:cNvPicPr>
            <a:picLocks noChangeAspect="1"/>
          </p:cNvPicPr>
          <p:nvPr/>
        </p:nvPicPr>
        <p:blipFill>
          <a:blip r:embed="rId2"/>
          <a:stretch>
            <a:fillRect/>
          </a:stretch>
        </p:blipFill>
        <p:spPr>
          <a:xfrm>
            <a:off x="728391" y="833378"/>
            <a:ext cx="3986602" cy="3098448"/>
          </a:xfrm>
          <a:prstGeom prst="rect">
            <a:avLst/>
          </a:prstGeom>
        </p:spPr>
      </p:pic>
      <p:sp>
        <p:nvSpPr>
          <p:cNvPr id="9" name="文本框 8">
            <a:extLst>
              <a:ext uri="{FF2B5EF4-FFF2-40B4-BE49-F238E27FC236}">
                <a16:creationId xmlns:a16="http://schemas.microsoft.com/office/drawing/2014/main" id="{AAC50FA2-E023-4B33-B71E-7E23752B3480}"/>
              </a:ext>
            </a:extLst>
          </p:cNvPr>
          <p:cNvSpPr txBox="1"/>
          <p:nvPr/>
        </p:nvSpPr>
        <p:spPr>
          <a:xfrm>
            <a:off x="1344891" y="3368732"/>
            <a:ext cx="2876309" cy="369332"/>
          </a:xfrm>
          <a:prstGeom prst="rect">
            <a:avLst/>
          </a:prstGeom>
          <a:noFill/>
        </p:spPr>
        <p:txBody>
          <a:bodyPr wrap="square">
            <a:spAutoFit/>
          </a:bodyPr>
          <a:lstStyle/>
          <a:p>
            <a:pPr algn="ctr"/>
            <a:r>
              <a:rPr lang="en-US" altLang="zh-CN" b="1" i="0">
                <a:solidFill>
                  <a:schemeClr val="accent2">
                    <a:lumMod val="20000"/>
                    <a:lumOff val="80000"/>
                  </a:schemeClr>
                </a:solidFill>
                <a:effectLst/>
                <a:latin typeface="Microsoft Yahei" panose="020B0503020204020204" pitchFamily="34" charset="-122"/>
                <a:ea typeface="Microsoft Yahei" panose="020B0503020204020204" pitchFamily="34" charset="-122"/>
              </a:rPr>
              <a:t>Shadow Acne</a:t>
            </a:r>
            <a:endParaRPr lang="zh-CN" altLang="en-US">
              <a:solidFill>
                <a:schemeClr val="accent2">
                  <a:lumMod val="20000"/>
                  <a:lumOff val="80000"/>
                </a:schemeClr>
              </a:solidFill>
            </a:endParaRPr>
          </a:p>
        </p:txBody>
      </p:sp>
      <p:pic>
        <p:nvPicPr>
          <p:cNvPr id="2052" name="Picture 4">
            <a:extLst>
              <a:ext uri="{FF2B5EF4-FFF2-40B4-BE49-F238E27FC236}">
                <a16:creationId xmlns:a16="http://schemas.microsoft.com/office/drawing/2014/main" id="{12E0096A-9FCB-45F8-B18B-673AAFECD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926" y="2397556"/>
            <a:ext cx="5715000" cy="185737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76EF4ED3-5356-44DC-AF1C-0EE4A8908A61}"/>
              </a:ext>
            </a:extLst>
          </p:cNvPr>
          <p:cNvSpPr/>
          <p:nvPr/>
        </p:nvSpPr>
        <p:spPr>
          <a:xfrm>
            <a:off x="5014115" y="2390159"/>
            <a:ext cx="4861367" cy="1532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BEAB81B-7D54-46EC-B730-2D5FE24B564D}"/>
              </a:ext>
            </a:extLst>
          </p:cNvPr>
          <p:cNvSpPr txBox="1"/>
          <p:nvPr/>
        </p:nvSpPr>
        <p:spPr>
          <a:xfrm>
            <a:off x="763030" y="3990493"/>
            <a:ext cx="8980331"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rgbClr val="808000"/>
                </a:solidFill>
                <a:effectLst/>
                <a:latin typeface="Arial" panose="020B0604020202020204" pitchFamily="34" charset="0"/>
              </a:rPr>
              <a:t>float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bias</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max(</a:t>
            </a:r>
            <a:r>
              <a:rPr kumimoji="0" lang="zh-CN" altLang="zh-CN" b="0" i="0" u="none" strike="noStrike" cap="none" normalizeH="0" baseline="0">
                <a:ln>
                  <a:noFill/>
                </a:ln>
                <a:solidFill>
                  <a:srgbClr val="000080"/>
                </a:solidFill>
                <a:effectLst/>
                <a:latin typeface="Arial" panose="020B0604020202020204" pitchFamily="34" charset="0"/>
              </a:rPr>
              <a:t>0.05</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a:t>
            </a:r>
            <a:r>
              <a:rPr kumimoji="0" lang="zh-CN" altLang="zh-CN" b="0" i="0" u="none" strike="noStrike" cap="none" normalizeH="0" baseline="0">
                <a:ln>
                  <a:noFill/>
                </a:ln>
                <a:solidFill>
                  <a:srgbClr val="000080"/>
                </a:solidFill>
                <a:effectLst/>
                <a:latin typeface="Arial" panose="020B0604020202020204" pitchFamily="34" charset="0"/>
              </a:rPr>
              <a:t>1.0</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dot(Normal,</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light.pos-FragPos)),</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rgbClr val="000080"/>
                </a:solidFill>
                <a:effectLst/>
                <a:latin typeface="Arial" panose="020B0604020202020204" pitchFamily="34" charset="0"/>
              </a:rPr>
              <a:t>0.005</a:t>
            </a:r>
            <a:r>
              <a:rPr kumimoji="0" lang="zh-CN" altLang="zh-CN" b="0" i="0" u="none" strike="noStrike" cap="none" normalizeH="0" baseline="0">
                <a:ln>
                  <a:noFill/>
                </a:ln>
                <a:solidFill>
                  <a:schemeClr val="tx1"/>
                </a:solidFill>
                <a:effectLst/>
                <a:latin typeface="Arial" panose="020B0604020202020204" pitchFamily="34" charset="0"/>
              </a:rPr>
              <a:t>); </a:t>
            </a:r>
            <a:endParaRPr kumimoji="0" lang="en-US" altLang="zh-CN"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rgbClr val="808000"/>
                </a:solidFill>
                <a:effectLst/>
                <a:latin typeface="Arial Unicode MS"/>
              </a:rPr>
              <a:t>float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shadow</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FF0000"/>
                </a:solidFill>
                <a:effectLst/>
                <a:latin typeface="Arial Unicode MS"/>
              </a:rPr>
              <a:t>currentDepth</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bias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&gt;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FF0000"/>
                </a:solidFill>
                <a:effectLst/>
                <a:latin typeface="Arial Unicode MS"/>
              </a:rPr>
              <a:t>closestDepth</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1.0</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0.0</a:t>
            </a:r>
            <a:r>
              <a:rPr kumimoji="0" lang="zh-CN" altLang="zh-CN" b="0" i="0" u="none" strike="noStrike" cap="none" normalizeH="0" baseline="0">
                <a:ln>
                  <a:noFill/>
                </a:ln>
                <a:solidFill>
                  <a:schemeClr val="tx1"/>
                </a:solidFill>
                <a:effectLst/>
                <a:latin typeface="Arial Unicode MS"/>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pic>
        <p:nvPicPr>
          <p:cNvPr id="16" name="图片 15">
            <a:extLst>
              <a:ext uri="{FF2B5EF4-FFF2-40B4-BE49-F238E27FC236}">
                <a16:creationId xmlns:a16="http://schemas.microsoft.com/office/drawing/2014/main" id="{6301256C-EEBB-47E3-9D20-F2B75ACC4D4D}"/>
              </a:ext>
            </a:extLst>
          </p:cNvPr>
          <p:cNvPicPr>
            <a:picLocks noChangeAspect="1"/>
          </p:cNvPicPr>
          <p:nvPr/>
        </p:nvPicPr>
        <p:blipFill>
          <a:blip r:embed="rId4"/>
          <a:stretch>
            <a:fillRect/>
          </a:stretch>
        </p:blipFill>
        <p:spPr>
          <a:xfrm>
            <a:off x="5406065" y="9792946"/>
            <a:ext cx="4116046" cy="3248680"/>
          </a:xfrm>
          <a:prstGeom prst="rect">
            <a:avLst/>
          </a:prstGeom>
        </p:spPr>
      </p:pic>
      <p:sp>
        <p:nvSpPr>
          <p:cNvPr id="21" name="文本框 20">
            <a:extLst>
              <a:ext uri="{FF2B5EF4-FFF2-40B4-BE49-F238E27FC236}">
                <a16:creationId xmlns:a16="http://schemas.microsoft.com/office/drawing/2014/main" id="{4D2C97F7-52F6-428B-B345-93EE9AA21FB1}"/>
              </a:ext>
            </a:extLst>
          </p:cNvPr>
          <p:cNvSpPr txBox="1"/>
          <p:nvPr/>
        </p:nvSpPr>
        <p:spPr>
          <a:xfrm>
            <a:off x="675658" y="6790538"/>
            <a:ext cx="8980331"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rgbClr val="808000"/>
                </a:solidFill>
                <a:effectLst/>
                <a:latin typeface="Arial" panose="020B0604020202020204" pitchFamily="34" charset="0"/>
              </a:rPr>
              <a:t>float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near_plane</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rgbClr val="000080"/>
                </a:solidFill>
                <a:effectLst/>
                <a:latin typeface="Arial" panose="020B0604020202020204" pitchFamily="34" charset="0"/>
              </a:rPr>
              <a:t>1.0f</a:t>
            </a:r>
            <a:r>
              <a:rPr kumimoji="0" lang="zh-CN" altLang="zh-CN" b="0" i="0" u="none" strike="noStrike" cap="none" normalizeH="0" baseline="0">
                <a:ln>
                  <a:noFill/>
                </a:ln>
                <a:solidFill>
                  <a:schemeClr val="tx1"/>
                </a:solidFill>
                <a:effectLst/>
                <a:latin typeface="Arial" panose="020B0604020202020204" pitchFamily="34" charset="0"/>
              </a:rPr>
              <a: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far_plane</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rgbClr val="000080"/>
                </a:solidFill>
                <a:effectLst/>
                <a:latin typeface="Arial" panose="020B0604020202020204" pitchFamily="34" charset="0"/>
              </a:rPr>
              <a:t>25.0f</a:t>
            </a:r>
            <a:r>
              <a:rPr kumimoji="0" lang="zh-CN" altLang="zh-CN" b="0" i="0" u="none" strike="noStrike" cap="none" normalizeH="0" baseline="0">
                <a:ln>
                  <a:noFill/>
                </a:ln>
                <a:solidFill>
                  <a:schemeClr val="tx1"/>
                </a:solidFill>
                <a:effectLst/>
                <a:latin typeface="Arial" panose="020B0604020202020204" pitchFamily="34" charset="0"/>
              </a:rPr>
              <a:t>; </a:t>
            </a:r>
            <a:endParaRPr kumimoji="0" lang="en-US" altLang="zh-CN"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latin typeface="Arial Unicode MS"/>
              </a:rPr>
              <a:t>lightProjection.ortho(-</a:t>
            </a:r>
            <a:r>
              <a:rPr kumimoji="0" lang="zh-CN" altLang="zh-CN" b="0" i="0" u="none" strike="noStrike" cap="none" normalizeH="0" baseline="0">
                <a:ln>
                  <a:noFill/>
                </a:ln>
                <a:solidFill>
                  <a:srgbClr val="000080"/>
                </a:solidFill>
                <a:effectLst/>
                <a:latin typeface="Arial Unicode MS"/>
              </a:rPr>
              <a:t>25.0f</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25.0f</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000080"/>
                </a:solidFill>
                <a:effectLst/>
                <a:latin typeface="Arial Unicode MS"/>
              </a:rPr>
              <a:t>25.0f</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25.0f</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near_plane,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far_plane);</a:t>
            </a:r>
            <a:endParaRPr kumimoji="0" lang="zh-CN" altLang="zh-CN" b="0" i="0" u="none" strike="noStrike" cap="none" normalizeH="0" baseline="0">
              <a:ln>
                <a:noFill/>
              </a:ln>
              <a:solidFill>
                <a:schemeClr val="tx1"/>
              </a:solidFill>
              <a:effectLst/>
              <a:latin typeface="Arial" panose="020B0604020202020204" pitchFamily="34" charset="0"/>
            </a:endParaRPr>
          </a:p>
        </p:txBody>
      </p:sp>
      <p:sp>
        <p:nvSpPr>
          <p:cNvPr id="23" name="文本框 22">
            <a:extLst>
              <a:ext uri="{FF2B5EF4-FFF2-40B4-BE49-F238E27FC236}">
                <a16:creationId xmlns:a16="http://schemas.microsoft.com/office/drawing/2014/main" id="{57A6F2D4-9415-42B5-95E1-D16370D66C17}"/>
              </a:ext>
            </a:extLst>
          </p:cNvPr>
          <p:cNvSpPr txBox="1"/>
          <p:nvPr/>
        </p:nvSpPr>
        <p:spPr>
          <a:xfrm>
            <a:off x="6935932" y="12232456"/>
            <a:ext cx="2494344" cy="369332"/>
          </a:xfrm>
          <a:prstGeom prst="rect">
            <a:avLst/>
          </a:prstGeom>
          <a:noFill/>
        </p:spPr>
        <p:txBody>
          <a:bodyPr wrap="square">
            <a:spAutoFit/>
          </a:bodyPr>
          <a:lstStyle/>
          <a:p>
            <a:pPr algn="ctr"/>
            <a:r>
              <a:rPr lang="zh-CN" altLang="en-US" b="0" i="0">
                <a:solidFill>
                  <a:schemeClr val="accent1">
                    <a:lumMod val="40000"/>
                    <a:lumOff val="60000"/>
                  </a:schemeClr>
                </a:solidFill>
                <a:effectLst/>
                <a:latin typeface="Microsoft Yahei" panose="020B0503020204020204" pitchFamily="34" charset="-122"/>
                <a:ea typeface="Microsoft Yahei" panose="020B0503020204020204" pitchFamily="34" charset="-122"/>
              </a:rPr>
              <a:t>悬浮</a:t>
            </a:r>
            <a:r>
              <a:rPr lang="en-US" altLang="zh-CN" b="0" i="0">
                <a:solidFill>
                  <a:schemeClr val="accent1">
                    <a:lumMod val="40000"/>
                    <a:lumOff val="60000"/>
                  </a:schemeClr>
                </a:solidFill>
                <a:effectLst/>
                <a:latin typeface="Microsoft Yahei" panose="020B0503020204020204" pitchFamily="34" charset="-122"/>
                <a:ea typeface="Microsoft Yahei" panose="020B0503020204020204" pitchFamily="34" charset="-122"/>
              </a:rPr>
              <a:t>(Peter Panning)</a:t>
            </a:r>
            <a:endParaRPr lang="zh-CN" altLang="en-US">
              <a:solidFill>
                <a:schemeClr val="accent1">
                  <a:lumMod val="40000"/>
                  <a:lumOff val="60000"/>
                </a:schemeClr>
              </a:solidFill>
            </a:endParaRPr>
          </a:p>
        </p:txBody>
      </p:sp>
      <p:pic>
        <p:nvPicPr>
          <p:cNvPr id="24" name="图片 23">
            <a:extLst>
              <a:ext uri="{FF2B5EF4-FFF2-40B4-BE49-F238E27FC236}">
                <a16:creationId xmlns:a16="http://schemas.microsoft.com/office/drawing/2014/main" id="{E4A79197-F7C1-4D40-AFD8-AB7A29B06E13}"/>
              </a:ext>
            </a:extLst>
          </p:cNvPr>
          <p:cNvPicPr>
            <a:picLocks noChangeAspect="1"/>
          </p:cNvPicPr>
          <p:nvPr/>
        </p:nvPicPr>
        <p:blipFill>
          <a:blip r:embed="rId5"/>
          <a:stretch>
            <a:fillRect/>
          </a:stretch>
        </p:blipFill>
        <p:spPr>
          <a:xfrm>
            <a:off x="729808" y="9757210"/>
            <a:ext cx="4116046" cy="3284416"/>
          </a:xfrm>
          <a:prstGeom prst="rect">
            <a:avLst/>
          </a:prstGeom>
        </p:spPr>
      </p:pic>
      <p:sp>
        <p:nvSpPr>
          <p:cNvPr id="27" name="文本框 26">
            <a:extLst>
              <a:ext uri="{FF2B5EF4-FFF2-40B4-BE49-F238E27FC236}">
                <a16:creationId xmlns:a16="http://schemas.microsoft.com/office/drawing/2014/main" id="{18B03B7C-BCB6-40F9-BAB6-E4B78B0F16EA}"/>
              </a:ext>
            </a:extLst>
          </p:cNvPr>
          <p:cNvSpPr txBox="1"/>
          <p:nvPr/>
        </p:nvSpPr>
        <p:spPr>
          <a:xfrm>
            <a:off x="658277" y="5516664"/>
            <a:ext cx="8980331"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rPr>
              <a:t>glEnable(</a:t>
            </a:r>
            <a:r>
              <a:rPr kumimoji="0" lang="zh-CN" altLang="zh-CN" b="0" i="0" u="none" strike="noStrike" cap="none" normalizeH="0" baseline="0">
                <a:ln>
                  <a:noFill/>
                </a:ln>
                <a:solidFill>
                  <a:srgbClr val="000080"/>
                </a:solidFill>
                <a:effectLst/>
              </a:rPr>
              <a:t>GL_CULL_FACE</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rPr>
              <a:t>glCullFace(</a:t>
            </a:r>
            <a:r>
              <a:rPr kumimoji="0" lang="zh-CN" altLang="zh-CN" b="0" i="0" u="none" strike="noStrike" cap="none" normalizeH="0" baseline="0">
                <a:ln>
                  <a:noFill/>
                </a:ln>
                <a:solidFill>
                  <a:srgbClr val="000080"/>
                </a:solidFill>
                <a:effectLst/>
              </a:rPr>
              <a:t>GL_FRONT</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rPr>
              <a:t>renderScene(&amp;</a:t>
            </a:r>
            <a:r>
              <a:rPr kumimoji="0" lang="zh-CN" altLang="zh-CN" b="0" i="0" u="none" strike="noStrike" cap="none" normalizeH="0" baseline="0">
                <a:ln>
                  <a:noFill/>
                </a:ln>
                <a:solidFill>
                  <a:srgbClr val="800000"/>
                </a:solidFill>
                <a:effectLst/>
              </a:rPr>
              <a:t>m_DepthMapShaderProgram</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rPr>
              <a:t>glCullFace(</a:t>
            </a:r>
            <a:r>
              <a:rPr kumimoji="0" lang="zh-CN" altLang="zh-CN" b="0" i="0" u="none" strike="noStrike" cap="none" normalizeH="0" baseline="0">
                <a:ln>
                  <a:noFill/>
                </a:ln>
                <a:solidFill>
                  <a:srgbClr val="000080"/>
                </a:solidFill>
                <a:effectLst/>
              </a:rPr>
              <a:t>GL_BACK</a:t>
            </a:r>
            <a:r>
              <a:rPr kumimoji="0" lang="zh-CN" altLang="zh-CN" b="0" i="0" u="none" strike="noStrike" cap="none" normalizeH="0" baseline="0">
                <a:ln>
                  <a:noFill/>
                </a:ln>
                <a:solidFill>
                  <a:schemeClr val="tx1"/>
                </a:solidFill>
                <a:effectLst/>
              </a:rPr>
              <a:t>);</a:t>
            </a:r>
            <a:r>
              <a:rPr kumimoji="0" lang="zh-CN" altLang="zh-CN" b="0" i="0" u="none" strike="noStrike" cap="none" normalizeH="0" baseline="0">
                <a:ln>
                  <a:noFill/>
                </a:ln>
                <a:solidFill>
                  <a:srgbClr val="C0C0C0"/>
                </a:solidFill>
                <a:effectLst/>
              </a:rPr>
              <a:t> </a:t>
            </a:r>
            <a:r>
              <a:rPr kumimoji="0" lang="zh-CN" altLang="zh-CN" b="0" i="0" u="none" strike="noStrike" cap="none" normalizeH="0" baseline="0">
                <a:ln>
                  <a:noFill/>
                </a:ln>
                <a:solidFill>
                  <a:srgbClr val="008000"/>
                </a:solidFill>
                <a:effectLst/>
              </a:rPr>
              <a:t>//</a:t>
            </a:r>
            <a:r>
              <a:rPr kumimoji="0" lang="zh-CN" altLang="zh-CN" b="0" i="0" u="none" strike="noStrike" cap="none" normalizeH="0" baseline="0">
                <a:ln>
                  <a:noFill/>
                </a:ln>
                <a:solidFill>
                  <a:srgbClr val="C0C0C0"/>
                </a:solidFill>
                <a:effectLst/>
              </a:rPr>
              <a:t> </a:t>
            </a:r>
            <a:r>
              <a:rPr kumimoji="0" lang="zh-CN" altLang="zh-CN" b="0" i="0" u="none" strike="noStrike" cap="none" normalizeH="0" baseline="0">
                <a:ln>
                  <a:noFill/>
                </a:ln>
                <a:solidFill>
                  <a:srgbClr val="008000"/>
                </a:solidFill>
                <a:effectLst/>
              </a:rPr>
              <a:t>不要忘记设回原先的culling</a:t>
            </a:r>
            <a:r>
              <a:rPr kumimoji="0" lang="zh-CN" altLang="zh-CN" b="0" i="0" u="none" strike="noStrike" cap="none" normalizeH="0" baseline="0">
                <a:ln>
                  <a:noFill/>
                </a:ln>
                <a:solidFill>
                  <a:srgbClr val="C0C0C0"/>
                </a:solidFill>
                <a:effectLst/>
              </a:rPr>
              <a:t> </a:t>
            </a:r>
            <a:r>
              <a:rPr kumimoji="0" lang="zh-CN" altLang="zh-CN" b="0" i="0" u="none" strike="noStrike" cap="none" normalizeH="0" baseline="0">
                <a:ln>
                  <a:noFill/>
                </a:ln>
                <a:solidFill>
                  <a:srgbClr val="008000"/>
                </a:solidFill>
                <a:effectLst/>
              </a:rPr>
              <a:t>face</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p:txBody>
      </p:sp>
      <p:sp>
        <p:nvSpPr>
          <p:cNvPr id="33" name="文本框 32">
            <a:extLst>
              <a:ext uri="{FF2B5EF4-FFF2-40B4-BE49-F238E27FC236}">
                <a16:creationId xmlns:a16="http://schemas.microsoft.com/office/drawing/2014/main" id="{3546567F-1613-4CD0-92B4-9FC973CA4E96}"/>
              </a:ext>
            </a:extLst>
          </p:cNvPr>
          <p:cNvSpPr txBox="1"/>
          <p:nvPr/>
        </p:nvSpPr>
        <p:spPr>
          <a:xfrm>
            <a:off x="675658" y="7450782"/>
            <a:ext cx="8980331"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rgbClr val="808000"/>
                </a:solidFill>
                <a:effectLst/>
                <a:latin typeface="Arial" panose="020B0604020202020204" pitchFamily="34" charset="0"/>
              </a:rPr>
              <a:t>if</a:t>
            </a:r>
            <a:r>
              <a:rPr kumimoji="0" lang="zh-CN" altLang="zh-CN" b="0" i="0" u="none" strike="noStrike" cap="none" normalizeH="0" baseline="0">
                <a:ln>
                  <a:noFill/>
                </a:ln>
                <a:solidFill>
                  <a:schemeClr val="tx1"/>
                </a:solidFill>
                <a:effectLst/>
                <a:latin typeface="Arial" panose="020B0604020202020204" pitchFamily="34" charset="0"/>
              </a:rPr>
              <a:t>(projCoords.z</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latin typeface="Arial" panose="020B0604020202020204" pitchFamily="34" charset="0"/>
              </a:rPr>
              <a:t>&gt;</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rgbClr val="000080"/>
                </a:solidFill>
                <a:effectLst/>
                <a:latin typeface="Arial" panose="020B0604020202020204" pitchFamily="34" charset="0"/>
              </a:rPr>
              <a:t>1.0</a:t>
            </a:r>
            <a:r>
              <a:rPr kumimoji="0" lang="zh-CN" altLang="zh-CN" b="0" i="0" u="none" strike="noStrike" cap="none" normalizeH="0" baseline="0">
                <a:ln>
                  <a:noFill/>
                </a:ln>
                <a:solidFill>
                  <a:srgbClr val="C0C0C0"/>
                </a:solidFill>
                <a:effectLst/>
                <a:latin typeface="Arial" panose="020B0604020202020204" pitchFamily="34" charset="0"/>
              </a:rPr>
              <a:t> </a:t>
            </a:r>
            <a:r>
              <a:rPr kumimoji="0" lang="zh-CN" altLang="zh-CN" b="0" i="0" u="none" strike="noStrike" cap="none" normalizeH="0" baseline="0">
                <a:ln>
                  <a:noFill/>
                </a:ln>
                <a:solidFill>
                  <a:schemeClr val="tx1"/>
                </a:solidFill>
                <a:effectLst/>
                <a:highlight>
                  <a:srgbClr val="FFFF00"/>
                </a:highlight>
                <a:latin typeface="Arial" panose="020B0604020202020204" pitchFamily="34" charset="0"/>
              </a:rPr>
              <a:t>||</a:t>
            </a:r>
            <a:r>
              <a:rPr kumimoji="0" lang="zh-CN" altLang="zh-CN" b="0" i="0" u="none" strike="noStrike" cap="none" normalizeH="0" baseline="0">
                <a:ln>
                  <a:noFill/>
                </a:ln>
                <a:solidFill>
                  <a:srgbClr val="C0C0C0"/>
                </a:solidFill>
                <a:effectLst/>
                <a:highlight>
                  <a:srgbClr val="FFFF00"/>
                </a:highlight>
                <a:latin typeface="Arial" panose="020B0604020202020204" pitchFamily="34" charset="0"/>
              </a:rPr>
              <a:t> </a:t>
            </a:r>
            <a:r>
              <a:rPr kumimoji="0" lang="zh-CN" altLang="zh-CN" b="0" i="0" u="none" strike="noStrike" cap="none" normalizeH="0" baseline="0">
                <a:ln>
                  <a:noFill/>
                </a:ln>
                <a:solidFill>
                  <a:schemeClr val="tx1"/>
                </a:solidFill>
                <a:effectLst/>
                <a:highlight>
                  <a:srgbClr val="FFFF00"/>
                </a:highlight>
                <a:latin typeface="Arial" panose="020B0604020202020204" pitchFamily="34" charset="0"/>
              </a:rPr>
              <a:t>projCoords.x</a:t>
            </a:r>
            <a:r>
              <a:rPr kumimoji="0" lang="zh-CN" altLang="zh-CN" b="0" i="0" u="none" strike="noStrike" cap="none" normalizeH="0" baseline="0">
                <a:ln>
                  <a:noFill/>
                </a:ln>
                <a:solidFill>
                  <a:srgbClr val="C0C0C0"/>
                </a:solidFill>
                <a:effectLst/>
                <a:highlight>
                  <a:srgbClr val="FFFF00"/>
                </a:highlight>
                <a:latin typeface="Arial" panose="020B0604020202020204" pitchFamily="34" charset="0"/>
              </a:rPr>
              <a:t> </a:t>
            </a:r>
            <a:r>
              <a:rPr kumimoji="0" lang="zh-CN" altLang="zh-CN" b="0" i="0" u="none" strike="noStrike" cap="none" normalizeH="0" baseline="0">
                <a:ln>
                  <a:noFill/>
                </a:ln>
                <a:solidFill>
                  <a:schemeClr val="tx1"/>
                </a:solidFill>
                <a:effectLst/>
                <a:highlight>
                  <a:srgbClr val="FFFF00"/>
                </a:highlight>
                <a:latin typeface="Arial" panose="020B0604020202020204" pitchFamily="34" charset="0"/>
              </a:rPr>
              <a:t>&lt;</a:t>
            </a:r>
            <a:r>
              <a:rPr kumimoji="0" lang="zh-CN" altLang="zh-CN" b="0" i="0" u="none" strike="noStrike" cap="none" normalizeH="0" baseline="0">
                <a:ln>
                  <a:noFill/>
                </a:ln>
                <a:solidFill>
                  <a:srgbClr val="C0C0C0"/>
                </a:solidFill>
                <a:effectLst/>
                <a:highlight>
                  <a:srgbClr val="FFFF00"/>
                </a:highlight>
                <a:latin typeface="Arial" panose="020B0604020202020204" pitchFamily="34" charset="0"/>
              </a:rPr>
              <a:t> </a:t>
            </a:r>
            <a:r>
              <a:rPr kumimoji="0" lang="zh-CN" altLang="zh-CN" b="0" i="0" u="none" strike="noStrike" cap="none" normalizeH="0" baseline="0">
                <a:ln>
                  <a:noFill/>
                </a:ln>
                <a:solidFill>
                  <a:srgbClr val="000080"/>
                </a:solidFill>
                <a:effectLst/>
                <a:highlight>
                  <a:srgbClr val="FFFF00"/>
                </a:highlight>
                <a:latin typeface="Arial" panose="020B0604020202020204" pitchFamily="34" charset="0"/>
              </a:rPr>
              <a:t>0.0</a:t>
            </a:r>
            <a:r>
              <a:rPr kumimoji="0" lang="zh-CN" altLang="zh-CN" b="0" i="0" u="none" strike="noStrike" cap="none" normalizeH="0" baseline="0">
                <a:ln>
                  <a:noFill/>
                </a:ln>
                <a:solidFill>
                  <a:srgbClr val="C0C0C0"/>
                </a:solidFill>
                <a:effectLst/>
                <a:highlight>
                  <a:srgbClr val="FFFF00"/>
                </a:highlight>
                <a:latin typeface="Arial" panose="020B0604020202020204" pitchFamily="34" charset="0"/>
              </a:rPr>
              <a:t> </a:t>
            </a:r>
            <a:r>
              <a:rPr kumimoji="0" lang="zh-CN" altLang="zh-CN" b="0" i="0" u="none" strike="noStrike" cap="none" normalizeH="0" baseline="0">
                <a:ln>
                  <a:noFill/>
                </a:ln>
                <a:solidFill>
                  <a:schemeClr val="tx1"/>
                </a:solidFill>
                <a:effectLst/>
                <a:highlight>
                  <a:srgbClr val="FFFF00"/>
                </a:highlight>
                <a:latin typeface="Arial" panose="020B0604020202020204" pitchFamily="34" charset="0"/>
              </a:rPr>
              <a:t>||</a:t>
            </a:r>
            <a:r>
              <a:rPr kumimoji="0" lang="zh-CN" altLang="zh-CN" b="0" i="0" u="none" strike="noStrike" cap="none" normalizeH="0" baseline="0">
                <a:ln>
                  <a:noFill/>
                </a:ln>
                <a:solidFill>
                  <a:srgbClr val="C0C0C0"/>
                </a:solidFill>
                <a:effectLst/>
                <a:highlight>
                  <a:srgbClr val="FFFF00"/>
                </a:highlight>
                <a:latin typeface="Arial" panose="020B0604020202020204" pitchFamily="34" charset="0"/>
              </a:rPr>
              <a:t> </a:t>
            </a:r>
            <a:r>
              <a:rPr kumimoji="0" lang="zh-CN" altLang="zh-CN" b="0" i="0" u="none" strike="noStrike" cap="none" normalizeH="0" baseline="0">
                <a:ln>
                  <a:noFill/>
                </a:ln>
                <a:solidFill>
                  <a:schemeClr val="tx1"/>
                </a:solidFill>
                <a:effectLst/>
                <a:highlight>
                  <a:srgbClr val="FFFF00"/>
                </a:highlight>
                <a:latin typeface="Arial" panose="020B0604020202020204" pitchFamily="34" charset="0"/>
              </a:rPr>
              <a:t>projCoords.x</a:t>
            </a:r>
            <a:r>
              <a:rPr kumimoji="0" lang="zh-CN" altLang="zh-CN" b="0" i="0" u="none" strike="noStrike" cap="none" normalizeH="0" baseline="0">
                <a:ln>
                  <a:noFill/>
                </a:ln>
                <a:solidFill>
                  <a:srgbClr val="C0C0C0"/>
                </a:solidFill>
                <a:effectLst/>
                <a:highlight>
                  <a:srgbClr val="FFFF00"/>
                </a:highlight>
                <a:latin typeface="Arial" panose="020B0604020202020204" pitchFamily="34" charset="0"/>
              </a:rPr>
              <a:t> </a:t>
            </a:r>
            <a:r>
              <a:rPr kumimoji="0" lang="zh-CN" altLang="zh-CN" b="0" i="0" u="none" strike="noStrike" cap="none" normalizeH="0" baseline="0">
                <a:ln>
                  <a:noFill/>
                </a:ln>
                <a:solidFill>
                  <a:schemeClr val="tx1"/>
                </a:solidFill>
                <a:effectLst/>
                <a:highlight>
                  <a:srgbClr val="FFFF00"/>
                </a:highlight>
                <a:latin typeface="Arial" panose="020B0604020202020204" pitchFamily="34" charset="0"/>
              </a:rPr>
              <a:t>&gt;</a:t>
            </a:r>
            <a:r>
              <a:rPr kumimoji="0" lang="zh-CN" altLang="zh-CN" b="0" i="0" u="none" strike="noStrike" cap="none" normalizeH="0" baseline="0">
                <a:ln>
                  <a:noFill/>
                </a:ln>
                <a:solidFill>
                  <a:srgbClr val="C0C0C0"/>
                </a:solidFill>
                <a:effectLst/>
                <a:highlight>
                  <a:srgbClr val="FFFF00"/>
                </a:highlight>
                <a:latin typeface="Arial" panose="020B0604020202020204" pitchFamily="34" charset="0"/>
              </a:rPr>
              <a:t> </a:t>
            </a:r>
            <a:r>
              <a:rPr kumimoji="0" lang="zh-CN" altLang="zh-CN" b="0" i="0" u="none" strike="noStrike" cap="none" normalizeH="0" baseline="0">
                <a:ln>
                  <a:noFill/>
                </a:ln>
                <a:solidFill>
                  <a:srgbClr val="000080"/>
                </a:solidFill>
                <a:effectLst/>
                <a:highlight>
                  <a:srgbClr val="FFFF00"/>
                </a:highlight>
                <a:latin typeface="Arial" panose="020B0604020202020204" pitchFamily="34" charset="0"/>
              </a:rPr>
              <a:t>1.0</a:t>
            </a:r>
            <a:r>
              <a:rPr kumimoji="0" lang="zh-CN" altLang="zh-CN" b="0" i="0" u="none" strike="noStrike" cap="none" normalizeH="0" baseline="0">
                <a:ln>
                  <a:noFill/>
                </a:ln>
                <a:solidFill>
                  <a:schemeClr val="tx1"/>
                </a:solidFill>
                <a:effectLst/>
                <a:latin typeface="Arial" panose="020B0604020202020204" pitchFamily="34" charset="0"/>
              </a:rPr>
              <a:t>) </a:t>
            </a:r>
            <a:endParaRPr kumimoji="0" lang="en-US" altLang="zh-CN"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a:solidFill>
                  <a:schemeClr val="tx1"/>
                </a:solidFill>
                <a:latin typeface="Arial" panose="020B0604020202020204" pitchFamily="34" charset="0"/>
              </a:rPr>
              <a:t>	</a:t>
            </a:r>
            <a:r>
              <a:rPr kumimoji="0" lang="zh-CN" altLang="zh-CN" b="0" i="0" u="none" strike="noStrike" cap="none" normalizeH="0" baseline="0">
                <a:ln>
                  <a:noFill/>
                </a:ln>
                <a:solidFill>
                  <a:schemeClr val="tx1"/>
                </a:solidFill>
                <a:effectLst/>
                <a:latin typeface="Arial Unicode MS"/>
              </a:rPr>
              <a:t>shadow</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0080"/>
                </a:solidFill>
                <a:effectLst/>
                <a:latin typeface="Arial Unicode MS"/>
              </a:rPr>
              <a:t>0.0</a:t>
            </a:r>
            <a:r>
              <a:rPr kumimoji="0" lang="zh-CN" altLang="zh-CN" b="0" i="0" u="none" strike="noStrike" cap="none" normalizeH="0" baseline="0">
                <a:ln>
                  <a:noFill/>
                </a:ln>
                <a:solidFill>
                  <a:schemeClr val="tx1"/>
                </a:solidFill>
                <a:effectLst/>
                <a:latin typeface="Arial Unicode MS"/>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sp>
        <p:nvSpPr>
          <p:cNvPr id="26" name="矩形 25">
            <a:extLst>
              <a:ext uri="{FF2B5EF4-FFF2-40B4-BE49-F238E27FC236}">
                <a16:creationId xmlns:a16="http://schemas.microsoft.com/office/drawing/2014/main" id="{B4D52BCA-32D0-48A8-A683-624AA49BACBA}"/>
              </a:ext>
            </a:extLst>
          </p:cNvPr>
          <p:cNvSpPr/>
          <p:nvPr/>
        </p:nvSpPr>
        <p:spPr>
          <a:xfrm>
            <a:off x="8184555" y="6865167"/>
            <a:ext cx="1358631" cy="1101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二选一</a:t>
            </a:r>
          </a:p>
        </p:txBody>
      </p:sp>
      <p:sp>
        <p:nvSpPr>
          <p:cNvPr id="41" name="文本框 40">
            <a:extLst>
              <a:ext uri="{FF2B5EF4-FFF2-40B4-BE49-F238E27FC236}">
                <a16:creationId xmlns:a16="http://schemas.microsoft.com/office/drawing/2014/main" id="{52B1D852-60CD-4368-B1E7-E501E2F43FC8}"/>
              </a:ext>
            </a:extLst>
          </p:cNvPr>
          <p:cNvSpPr txBox="1"/>
          <p:nvPr/>
        </p:nvSpPr>
        <p:spPr>
          <a:xfrm>
            <a:off x="667525" y="8111026"/>
            <a:ext cx="9155415"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highlight>
                  <a:srgbClr val="FFFF00"/>
                </a:highlight>
              </a:rPr>
              <a:t>glTexParameteri(</a:t>
            </a:r>
            <a:r>
              <a:rPr kumimoji="0" lang="zh-CN" altLang="zh-CN" b="0" i="0" u="none" strike="noStrike" cap="none" normalizeH="0" baseline="0">
                <a:ln>
                  <a:noFill/>
                </a:ln>
                <a:solidFill>
                  <a:srgbClr val="000080"/>
                </a:solidFill>
                <a:effectLst/>
                <a:highlight>
                  <a:srgbClr val="FFFF00"/>
                </a:highlight>
              </a:rPr>
              <a:t>GL_TEXTURE_2D</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rgbClr val="000080"/>
                </a:solidFill>
                <a:effectLst/>
                <a:highlight>
                  <a:srgbClr val="FFFF00"/>
                </a:highlight>
              </a:rPr>
              <a:t>GL_TEXTURE_WRAP_S</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rgbClr val="000080"/>
                </a:solidFill>
                <a:effectLst/>
                <a:highlight>
                  <a:srgbClr val="FFFF00"/>
                </a:highlight>
              </a:rPr>
              <a:t>GL_CLAMP_TO_BORDER</a:t>
            </a:r>
            <a:r>
              <a:rPr kumimoji="0" lang="zh-CN" altLang="zh-CN" b="0" i="0" u="none" strike="noStrike" cap="none" normalizeH="0" baseline="0">
                <a:ln>
                  <a:noFill/>
                </a:ln>
                <a:solidFill>
                  <a:schemeClr val="tx1"/>
                </a:solidFill>
                <a:effectLst/>
                <a:highlight>
                  <a:srgbClr val="FFFF00"/>
                </a:highlight>
              </a:rPr>
              <a:t>); </a:t>
            </a:r>
            <a:endParaRPr kumimoji="0" lang="en-US" altLang="zh-CN" b="0" i="0" u="none" strike="noStrike" cap="none" normalizeH="0" baseline="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highlight>
                  <a:srgbClr val="FFFF00"/>
                </a:highlight>
              </a:rPr>
              <a:t>glTexParameteri(</a:t>
            </a:r>
            <a:r>
              <a:rPr kumimoji="0" lang="zh-CN" altLang="zh-CN" b="0" i="0" u="none" strike="noStrike" cap="none" normalizeH="0" baseline="0">
                <a:ln>
                  <a:noFill/>
                </a:ln>
                <a:solidFill>
                  <a:srgbClr val="000080"/>
                </a:solidFill>
                <a:effectLst/>
                <a:highlight>
                  <a:srgbClr val="FFFF00"/>
                </a:highlight>
              </a:rPr>
              <a:t>GL_TEXTURE_2D</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rgbClr val="000080"/>
                </a:solidFill>
                <a:effectLst/>
                <a:highlight>
                  <a:srgbClr val="FFFF00"/>
                </a:highlight>
              </a:rPr>
              <a:t>GL_TEXTURE_WRAP_T</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rgbClr val="000080"/>
                </a:solidFill>
                <a:effectLst/>
                <a:highlight>
                  <a:srgbClr val="FFFF00"/>
                </a:highlight>
              </a:rPr>
              <a:t>GL_CLAMP_TO_BORDER</a:t>
            </a:r>
            <a:r>
              <a:rPr kumimoji="0" lang="zh-CN" altLang="zh-CN" b="0" i="0" u="none" strike="noStrike" cap="none" normalizeH="0" baseline="0">
                <a:ln>
                  <a:noFill/>
                </a:ln>
                <a:solidFill>
                  <a:schemeClr val="tx1"/>
                </a:solidFill>
                <a:effectLst/>
                <a:highlight>
                  <a:srgbClr val="FFFF00"/>
                </a:highlight>
              </a:rPr>
              <a:t>); </a:t>
            </a:r>
            <a:endParaRPr kumimoji="0" lang="en-US" altLang="zh-CN" b="0" i="0" u="none" strike="noStrike" cap="none" normalizeH="0" baseline="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rgbClr val="808000"/>
                </a:solidFill>
                <a:effectLst/>
                <a:highlight>
                  <a:srgbClr val="FFFF00"/>
                </a:highlight>
              </a:rPr>
              <a:t>float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chemeClr val="tx1"/>
                </a:solidFill>
                <a:effectLst/>
                <a:highlight>
                  <a:srgbClr val="FFFF00"/>
                </a:highlight>
              </a:rPr>
              <a:t>borderColor[]</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rgbClr val="000080"/>
                </a:solidFill>
                <a:effectLst/>
                <a:highlight>
                  <a:srgbClr val="FFFF00"/>
                </a:highlight>
              </a:rPr>
              <a:t>1.0f</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rgbClr val="000080"/>
                </a:solidFill>
                <a:effectLst/>
                <a:highlight>
                  <a:srgbClr val="FFFF00"/>
                </a:highlight>
              </a:rPr>
              <a:t>1.0f</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rgbClr val="000080"/>
                </a:solidFill>
                <a:effectLst/>
                <a:highlight>
                  <a:srgbClr val="FFFF00"/>
                </a:highlight>
              </a:rPr>
              <a:t>1.0f</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rgbClr val="000080"/>
                </a:solidFill>
                <a:effectLst/>
                <a:highlight>
                  <a:srgbClr val="FFFF00"/>
                </a:highlight>
              </a:rPr>
              <a:t>1.0f</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chemeClr val="tx1"/>
                </a:solidFill>
                <a:effectLst/>
                <a:highlight>
                  <a:srgbClr val="FFFF00"/>
                </a:highlight>
              </a:rPr>
              <a:t>}; </a:t>
            </a:r>
            <a:endParaRPr kumimoji="0" lang="en-US" altLang="zh-CN" b="0" i="0" u="none" strike="noStrike" cap="none" normalizeH="0" baseline="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chemeClr val="tx1"/>
                </a:solidFill>
                <a:effectLst/>
                <a:highlight>
                  <a:srgbClr val="FFFF00"/>
                </a:highlight>
              </a:rPr>
              <a:t>glTexParameterfv(</a:t>
            </a:r>
            <a:r>
              <a:rPr kumimoji="0" lang="zh-CN" altLang="zh-CN" b="0" i="0" u="none" strike="noStrike" cap="none" normalizeH="0" baseline="0">
                <a:ln>
                  <a:noFill/>
                </a:ln>
                <a:solidFill>
                  <a:srgbClr val="000080"/>
                </a:solidFill>
                <a:effectLst/>
                <a:highlight>
                  <a:srgbClr val="FFFF00"/>
                </a:highlight>
              </a:rPr>
              <a:t>GL_TEXTURE_2D</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rgbClr val="000080"/>
                </a:solidFill>
                <a:effectLst/>
                <a:highlight>
                  <a:srgbClr val="FFFF00"/>
                </a:highlight>
              </a:rPr>
              <a:t>GL_TEXTURE_BORDER_COLOR</a:t>
            </a:r>
            <a:r>
              <a:rPr kumimoji="0" lang="zh-CN" altLang="zh-CN" b="0" i="0" u="none" strike="noStrike" cap="none" normalizeH="0" baseline="0">
                <a:ln>
                  <a:noFill/>
                </a:ln>
                <a:solidFill>
                  <a:schemeClr val="tx1"/>
                </a:solidFill>
                <a:effectLst/>
                <a:highlight>
                  <a:srgbClr val="FFFF00"/>
                </a:highlight>
              </a:rPr>
              <a:t>,</a:t>
            </a:r>
            <a:r>
              <a:rPr kumimoji="0" lang="zh-CN" altLang="zh-CN" b="0" i="0" u="none" strike="noStrike" cap="none" normalizeH="0" baseline="0">
                <a:ln>
                  <a:noFill/>
                </a:ln>
                <a:solidFill>
                  <a:srgbClr val="C0C0C0"/>
                </a:solidFill>
                <a:effectLst/>
                <a:highlight>
                  <a:srgbClr val="FFFF00"/>
                </a:highlight>
              </a:rPr>
              <a:t> </a:t>
            </a:r>
            <a:r>
              <a:rPr kumimoji="0" lang="zh-CN" altLang="zh-CN" b="0" i="0" u="none" strike="noStrike" cap="none" normalizeH="0" baseline="0">
                <a:ln>
                  <a:noFill/>
                </a:ln>
                <a:solidFill>
                  <a:schemeClr val="tx1"/>
                </a:solidFill>
                <a:effectLst/>
                <a:highlight>
                  <a:srgbClr val="FFFF00"/>
                </a:highlight>
              </a:rPr>
              <a:t>borderColor);</a:t>
            </a:r>
          </a:p>
        </p:txBody>
      </p:sp>
      <p:sp>
        <p:nvSpPr>
          <p:cNvPr id="46" name="文本框 45">
            <a:extLst>
              <a:ext uri="{FF2B5EF4-FFF2-40B4-BE49-F238E27FC236}">
                <a16:creationId xmlns:a16="http://schemas.microsoft.com/office/drawing/2014/main" id="{62C13EC4-2106-4D6A-93F9-ACF72F1AB9C9}"/>
              </a:ext>
            </a:extLst>
          </p:cNvPr>
          <p:cNvSpPr txBox="1"/>
          <p:nvPr/>
        </p:nvSpPr>
        <p:spPr>
          <a:xfrm>
            <a:off x="5217688" y="11381533"/>
            <a:ext cx="2494344" cy="369332"/>
          </a:xfrm>
          <a:prstGeom prst="rect">
            <a:avLst/>
          </a:prstGeom>
          <a:noFill/>
        </p:spPr>
        <p:txBody>
          <a:bodyPr wrap="square">
            <a:spAutoFit/>
          </a:bodyPr>
          <a:lstStyle/>
          <a:p>
            <a:pPr algn="ctr"/>
            <a:r>
              <a:rPr lang="zh-CN" altLang="en-US">
                <a:solidFill>
                  <a:schemeClr val="accent1">
                    <a:lumMod val="40000"/>
                    <a:lumOff val="60000"/>
                  </a:schemeClr>
                </a:solidFill>
                <a:latin typeface="Microsoft Yahei" panose="020B0503020204020204" pitchFamily="34" charset="-122"/>
                <a:ea typeface="Microsoft Yahei" panose="020B0503020204020204" pitchFamily="34" charset="-122"/>
              </a:rPr>
              <a:t>深度纹理精度不够</a:t>
            </a:r>
            <a:endParaRPr lang="zh-CN" altLang="en-US">
              <a:solidFill>
                <a:schemeClr val="accent1">
                  <a:lumMod val="40000"/>
                  <a:lumOff val="60000"/>
                </a:schemeClr>
              </a:solidFill>
            </a:endParaRPr>
          </a:p>
        </p:txBody>
      </p:sp>
      <p:sp>
        <p:nvSpPr>
          <p:cNvPr id="48" name="文本框 47">
            <a:extLst>
              <a:ext uri="{FF2B5EF4-FFF2-40B4-BE49-F238E27FC236}">
                <a16:creationId xmlns:a16="http://schemas.microsoft.com/office/drawing/2014/main" id="{752133D9-75F1-41F0-9E83-566BD953E03C}"/>
              </a:ext>
            </a:extLst>
          </p:cNvPr>
          <p:cNvSpPr txBox="1"/>
          <p:nvPr/>
        </p:nvSpPr>
        <p:spPr>
          <a:xfrm>
            <a:off x="2308295" y="9353108"/>
            <a:ext cx="730782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a:solidFill>
                  <a:srgbClr val="808000"/>
                </a:solidFill>
                <a:effectLst/>
              </a:rPr>
              <a:t>const</a:t>
            </a:r>
            <a:r>
              <a:rPr lang="en-US" altLang="zh-CN">
                <a:solidFill>
                  <a:srgbClr val="C0C0C0"/>
                </a:solidFill>
                <a:effectLst/>
              </a:rPr>
              <a:t> </a:t>
            </a:r>
            <a:r>
              <a:rPr lang="en-US" altLang="zh-CN">
                <a:solidFill>
                  <a:srgbClr val="808000"/>
                </a:solidFill>
                <a:effectLst/>
              </a:rPr>
              <a:t>unsigned</a:t>
            </a:r>
            <a:r>
              <a:rPr lang="en-US" altLang="zh-CN">
                <a:solidFill>
                  <a:srgbClr val="C0C0C0"/>
                </a:solidFill>
                <a:effectLst/>
              </a:rPr>
              <a:t> </a:t>
            </a:r>
            <a:r>
              <a:rPr lang="en-US" altLang="zh-CN">
                <a:solidFill>
                  <a:srgbClr val="808000"/>
                </a:solidFill>
                <a:effectLst/>
              </a:rPr>
              <a:t>int</a:t>
            </a:r>
            <a:r>
              <a:rPr lang="en-US" altLang="zh-CN">
                <a:solidFill>
                  <a:srgbClr val="C0C0C0"/>
                </a:solidFill>
                <a:effectLst/>
              </a:rPr>
              <a:t> </a:t>
            </a:r>
            <a:r>
              <a:rPr lang="en-US" altLang="zh-CN"/>
              <a:t>SHADOW_WIDTH</a:t>
            </a:r>
            <a:r>
              <a:rPr lang="en-US" altLang="zh-CN">
                <a:solidFill>
                  <a:srgbClr val="C0C0C0"/>
                </a:solidFill>
                <a:effectLst/>
              </a:rPr>
              <a:t> </a:t>
            </a:r>
            <a:r>
              <a:rPr lang="en-US" altLang="zh-CN"/>
              <a:t>=</a:t>
            </a:r>
            <a:r>
              <a:rPr lang="en-US" altLang="zh-CN">
                <a:solidFill>
                  <a:srgbClr val="C0C0C0"/>
                </a:solidFill>
                <a:effectLst/>
              </a:rPr>
              <a:t> </a:t>
            </a:r>
            <a:r>
              <a:rPr lang="en-US" altLang="zh-CN">
                <a:solidFill>
                  <a:srgbClr val="000080"/>
                </a:solidFill>
                <a:effectLst/>
              </a:rPr>
              <a:t>10240</a:t>
            </a:r>
            <a:r>
              <a:rPr lang="en-US" altLang="zh-CN"/>
              <a:t>,</a:t>
            </a:r>
            <a:r>
              <a:rPr lang="en-US" altLang="zh-CN">
                <a:solidFill>
                  <a:srgbClr val="C0C0C0"/>
                </a:solidFill>
                <a:effectLst/>
              </a:rPr>
              <a:t> </a:t>
            </a:r>
            <a:r>
              <a:rPr lang="en-US" altLang="zh-CN"/>
              <a:t>SHADOW_HEIGHT</a:t>
            </a:r>
            <a:r>
              <a:rPr lang="en-US" altLang="zh-CN">
                <a:solidFill>
                  <a:srgbClr val="C0C0C0"/>
                </a:solidFill>
                <a:effectLst/>
              </a:rPr>
              <a:t> </a:t>
            </a:r>
            <a:r>
              <a:rPr lang="en-US" altLang="zh-CN"/>
              <a:t>=</a:t>
            </a:r>
            <a:r>
              <a:rPr lang="en-US" altLang="zh-CN">
                <a:solidFill>
                  <a:srgbClr val="C0C0C0"/>
                </a:solidFill>
                <a:effectLst/>
              </a:rPr>
              <a:t> </a:t>
            </a:r>
            <a:r>
              <a:rPr lang="en-US" altLang="zh-CN">
                <a:solidFill>
                  <a:srgbClr val="000080"/>
                </a:solidFill>
                <a:effectLst/>
              </a:rPr>
              <a:t>10240</a:t>
            </a:r>
            <a:r>
              <a:rPr lang="en-US" altLang="zh-CN"/>
              <a:t>;</a:t>
            </a:r>
            <a:endParaRPr lang="zh-CN" altLang="en-US"/>
          </a:p>
        </p:txBody>
      </p:sp>
      <p:cxnSp>
        <p:nvCxnSpPr>
          <p:cNvPr id="2061" name="直接箭头连接符 2060">
            <a:extLst>
              <a:ext uri="{FF2B5EF4-FFF2-40B4-BE49-F238E27FC236}">
                <a16:creationId xmlns:a16="http://schemas.microsoft.com/office/drawing/2014/main" id="{4EFDB4DA-F4E7-4EA8-A608-A89FB7225AB7}"/>
              </a:ext>
            </a:extLst>
          </p:cNvPr>
          <p:cNvCxnSpPr/>
          <p:nvPr/>
        </p:nvCxnSpPr>
        <p:spPr>
          <a:xfrm flipV="1">
            <a:off x="6464860" y="9792946"/>
            <a:ext cx="0" cy="123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36158161-186E-4C9B-B49D-7E100F483656}"/>
              </a:ext>
            </a:extLst>
          </p:cNvPr>
          <p:cNvSpPr txBox="1"/>
          <p:nvPr/>
        </p:nvSpPr>
        <p:spPr>
          <a:xfrm>
            <a:off x="4812060" y="2148806"/>
            <a:ext cx="531114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b="0" i="0">
                <a:solidFill>
                  <a:srgbClr val="222222"/>
                </a:solidFill>
                <a:effectLst/>
                <a:latin typeface="Microsoft Yahei" panose="020B0503020204020204" pitchFamily="34" charset="-122"/>
                <a:ea typeface="Microsoft Yahei" panose="020B0503020204020204" pitchFamily="34" charset="-122"/>
              </a:rPr>
              <a:t>图片每个斜坡代表</a:t>
            </a:r>
            <a:r>
              <a:rPr lang="zh-CN" altLang="en-US" b="0" i="0">
                <a:solidFill>
                  <a:srgbClr val="222222"/>
                </a:solidFill>
                <a:effectLst/>
                <a:highlight>
                  <a:srgbClr val="FFFF00"/>
                </a:highlight>
                <a:latin typeface="Microsoft Yahei" panose="020B0503020204020204" pitchFamily="34" charset="-122"/>
                <a:ea typeface="Microsoft Yahei" panose="020B0503020204020204" pitchFamily="34" charset="-122"/>
              </a:rPr>
              <a:t>深度贴图</a:t>
            </a:r>
            <a:r>
              <a:rPr lang="zh-CN" altLang="en-US" b="0" i="0">
                <a:solidFill>
                  <a:srgbClr val="222222"/>
                </a:solidFill>
                <a:effectLst/>
                <a:latin typeface="Microsoft Yahei" panose="020B0503020204020204" pitchFamily="34" charset="-122"/>
                <a:ea typeface="Microsoft Yahei" panose="020B0503020204020204" pitchFamily="34" charset="-122"/>
              </a:rPr>
              <a:t>一个单独的</a:t>
            </a:r>
            <a:r>
              <a:rPr lang="zh-CN" altLang="en-US" b="0" i="0">
                <a:solidFill>
                  <a:srgbClr val="222222"/>
                </a:solidFill>
                <a:effectLst/>
                <a:highlight>
                  <a:srgbClr val="FFFF00"/>
                </a:highlight>
                <a:latin typeface="Microsoft Yahei" panose="020B0503020204020204" pitchFamily="34" charset="-122"/>
                <a:ea typeface="Microsoft Yahei" panose="020B0503020204020204" pitchFamily="34" charset="-122"/>
              </a:rPr>
              <a:t>纹理像素</a:t>
            </a:r>
            <a:endParaRPr lang="zh-CN" altLang="en-US">
              <a:highlight>
                <a:srgbClr val="FFFF00"/>
              </a:highlight>
            </a:endParaRPr>
          </a:p>
        </p:txBody>
      </p:sp>
      <p:pic>
        <p:nvPicPr>
          <p:cNvPr id="1028" name="Picture 4" descr="Shadow acne explained">
            <a:extLst>
              <a:ext uri="{FF2B5EF4-FFF2-40B4-BE49-F238E27FC236}">
                <a16:creationId xmlns:a16="http://schemas.microsoft.com/office/drawing/2014/main" id="{9B7CE860-58A4-4076-9269-D917D715F4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814" y="803556"/>
            <a:ext cx="4558547" cy="1428345"/>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Shadow mapping showing how front face culling helps solve peter panning.">
            <a:extLst>
              <a:ext uri="{FF2B5EF4-FFF2-40B4-BE49-F238E27FC236}">
                <a16:creationId xmlns:a16="http://schemas.microsoft.com/office/drawing/2014/main" id="{A166407C-FFBD-476E-B534-2CD7A629A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5598" y="4678577"/>
            <a:ext cx="4159913" cy="1795696"/>
          </a:xfrm>
          <a:prstGeom prst="rect">
            <a:avLst/>
          </a:prstGeom>
          <a:noFill/>
          <a:extLst>
            <a:ext uri="{909E8E84-426E-40DD-AFC4-6F175D3DCCD1}">
              <a14:hiddenFill xmlns:a14="http://schemas.microsoft.com/office/drawing/2010/main">
                <a:solidFill>
                  <a:srgbClr val="FFFFFF"/>
                </a:solidFill>
              </a14:hiddenFill>
            </a:ext>
          </a:extLst>
        </p:spPr>
      </p:pic>
      <p:pic>
        <p:nvPicPr>
          <p:cNvPr id="2389" name="Picture 8" descr="Shadow mapping, with shadow acne fixed using shadow bias.">
            <a:extLst>
              <a:ext uri="{FF2B5EF4-FFF2-40B4-BE49-F238E27FC236}">
                <a16:creationId xmlns:a16="http://schemas.microsoft.com/office/drawing/2014/main" id="{F457273C-8F17-42B3-B2BB-27EBC76BD4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1718" y="2649348"/>
            <a:ext cx="4675623" cy="120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44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矩形 2108">
            <a:extLst>
              <a:ext uri="{FF2B5EF4-FFF2-40B4-BE49-F238E27FC236}">
                <a16:creationId xmlns:a16="http://schemas.microsoft.com/office/drawing/2014/main" id="{A53D7AD8-5CAA-4315-A4DF-11D915A77C13}"/>
              </a:ext>
            </a:extLst>
          </p:cNvPr>
          <p:cNvSpPr/>
          <p:nvPr/>
        </p:nvSpPr>
        <p:spPr>
          <a:xfrm>
            <a:off x="2046916" y="9890954"/>
            <a:ext cx="7620000" cy="2489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76D0739E-63B2-4329-BF9E-680DA44A86CA}"/>
              </a:ext>
            </a:extLst>
          </p:cNvPr>
          <p:cNvSpPr txBox="1"/>
          <p:nvPr/>
        </p:nvSpPr>
        <p:spPr>
          <a:xfrm>
            <a:off x="2656999" y="246298"/>
            <a:ext cx="5311140" cy="369332"/>
          </a:xfrm>
          <a:prstGeom prst="rect">
            <a:avLst/>
          </a:prstGeom>
          <a:noFill/>
        </p:spPr>
        <p:txBody>
          <a:bodyPr wrap="square">
            <a:spAutoFit/>
          </a:bodyPr>
          <a:lstStyle/>
          <a:p>
            <a:pPr algn="ctr"/>
            <a:r>
              <a:rPr lang="en-US" altLang="zh-CN" b="1" i="0">
                <a:solidFill>
                  <a:srgbClr val="FFC000"/>
                </a:solidFill>
                <a:effectLst/>
                <a:latin typeface="Microsoft Yahei" panose="020B0503020204020204" pitchFamily="34" charset="-122"/>
                <a:ea typeface="Microsoft Yahei" panose="020B0503020204020204" pitchFamily="34" charset="-122"/>
              </a:rPr>
              <a:t>PCF</a:t>
            </a:r>
            <a:r>
              <a:rPr lang="zh-CN" altLang="en-US" b="1" i="0">
                <a:solidFill>
                  <a:srgbClr val="FFC000"/>
                </a:solidFill>
                <a:effectLst/>
                <a:latin typeface="Microsoft Yahei" panose="020B0503020204020204" pitchFamily="34" charset="-122"/>
                <a:ea typeface="Microsoft Yahei" panose="020B0503020204020204" pitchFamily="34" charset="-122"/>
              </a:rPr>
              <a:t>（</a:t>
            </a:r>
            <a:r>
              <a:rPr lang="en-US" altLang="zh-CN" b="1" i="0">
                <a:solidFill>
                  <a:srgbClr val="FFC000"/>
                </a:solidFill>
                <a:effectLst/>
                <a:latin typeface="Microsoft Yahei" panose="020B0503020204020204" pitchFamily="34" charset="-122"/>
                <a:ea typeface="Microsoft Yahei" panose="020B0503020204020204" pitchFamily="34" charset="-122"/>
              </a:rPr>
              <a:t>percentage-closer filtering</a:t>
            </a:r>
            <a:r>
              <a:rPr lang="zh-CN" altLang="en-US" b="1" i="0">
                <a:solidFill>
                  <a:srgbClr val="FFC000"/>
                </a:solidFill>
                <a:effectLst/>
                <a:latin typeface="Microsoft Yahei" panose="020B0503020204020204" pitchFamily="34" charset="-122"/>
                <a:ea typeface="Microsoft Yahei" panose="020B0503020204020204" pitchFamily="34" charset="-122"/>
              </a:rPr>
              <a:t>）</a:t>
            </a:r>
            <a:endParaRPr lang="en-US" altLang="zh-CN" b="1" i="0">
              <a:solidFill>
                <a:srgbClr val="FFC000"/>
              </a:solidFill>
              <a:effectLst/>
              <a:latin typeface="Open Sans" panose="020B0606030504020204" pitchFamily="34" charset="0"/>
            </a:endParaRPr>
          </a:p>
        </p:txBody>
      </p:sp>
      <p:pic>
        <p:nvPicPr>
          <p:cNvPr id="2100" name="Picture 4">
            <a:extLst>
              <a:ext uri="{FF2B5EF4-FFF2-40B4-BE49-F238E27FC236}">
                <a16:creationId xmlns:a16="http://schemas.microsoft.com/office/drawing/2014/main" id="{3C2D02B3-DB5F-48FD-8221-98386B204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90" y="883509"/>
            <a:ext cx="2438400" cy="1914525"/>
          </a:xfrm>
          <a:prstGeom prst="rect">
            <a:avLst/>
          </a:prstGeom>
          <a:noFill/>
          <a:extLst>
            <a:ext uri="{909E8E84-426E-40DD-AFC4-6F175D3DCCD1}">
              <a14:hiddenFill xmlns:a14="http://schemas.microsoft.com/office/drawing/2010/main">
                <a:solidFill>
                  <a:srgbClr val="FFFFFF"/>
                </a:solidFill>
              </a14:hiddenFill>
            </a:ext>
          </a:extLst>
        </p:spPr>
      </p:pic>
      <p:sp>
        <p:nvSpPr>
          <p:cNvPr id="87" name="文本框 86">
            <a:extLst>
              <a:ext uri="{FF2B5EF4-FFF2-40B4-BE49-F238E27FC236}">
                <a16:creationId xmlns:a16="http://schemas.microsoft.com/office/drawing/2014/main" id="{83D962F7-70CB-4FB7-BC6B-F48599CC3B16}"/>
              </a:ext>
            </a:extLst>
          </p:cNvPr>
          <p:cNvSpPr txBox="1"/>
          <p:nvPr/>
        </p:nvSpPr>
        <p:spPr>
          <a:xfrm>
            <a:off x="3460983" y="1102635"/>
            <a:ext cx="6568633" cy="129458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lnSpc>
                <a:spcPct val="150000"/>
              </a:lnSpc>
            </a:pPr>
            <a:r>
              <a:rPr lang="zh-CN" altLang="en-US" b="0" i="0">
                <a:solidFill>
                  <a:srgbClr val="222222"/>
                </a:solidFill>
                <a:effectLst/>
                <a:latin typeface="Microsoft Yahei" panose="020B0503020204020204" pitchFamily="34" charset="-122"/>
                <a:ea typeface="Microsoft Yahei" panose="020B0503020204020204" pitchFamily="34" charset="-122"/>
              </a:rPr>
              <a:t>深度贴图有一个固定的分辨率，多个片段对应于一个纹理像素。结果就是多个片段会从深度贴图的同一个纹理像素值进行采样，这几个片段便得到的是同一个阴影，这就会产生锯齿边。</a:t>
            </a:r>
            <a:endParaRPr lang="zh-CN" altLang="en-US"/>
          </a:p>
        </p:txBody>
      </p:sp>
      <p:sp>
        <p:nvSpPr>
          <p:cNvPr id="89" name="文本框 88">
            <a:extLst>
              <a:ext uri="{FF2B5EF4-FFF2-40B4-BE49-F238E27FC236}">
                <a16:creationId xmlns:a16="http://schemas.microsoft.com/office/drawing/2014/main" id="{CBBDE4B6-4248-4C4D-A9C9-F2345EF4014F}"/>
              </a:ext>
            </a:extLst>
          </p:cNvPr>
          <p:cNvSpPr txBox="1"/>
          <p:nvPr/>
        </p:nvSpPr>
        <p:spPr>
          <a:xfrm>
            <a:off x="1273369" y="2937491"/>
            <a:ext cx="8368343" cy="369332"/>
          </a:xfrm>
          <a:prstGeom prst="rect">
            <a:avLst/>
          </a:prstGeom>
          <a:noFill/>
        </p:spPr>
        <p:txBody>
          <a:bodyPr wrap="square">
            <a:spAutoFit/>
          </a:bodyPr>
          <a:lstStyle/>
          <a:p>
            <a:r>
              <a:rPr lang="en-US" altLang="zh-CN" b="0" i="0">
                <a:solidFill>
                  <a:schemeClr val="bg1"/>
                </a:solidFill>
                <a:effectLst/>
                <a:latin typeface="Microsoft Yahei" panose="020B0503020204020204" pitchFamily="34" charset="-122"/>
                <a:ea typeface="Microsoft Yahei" panose="020B0503020204020204" pitchFamily="34" charset="-122"/>
              </a:rPr>
              <a:t>PCF</a:t>
            </a:r>
            <a:r>
              <a:rPr lang="zh-CN" altLang="en-US" b="0" i="0">
                <a:solidFill>
                  <a:schemeClr val="bg1"/>
                </a:solidFill>
                <a:effectLst/>
                <a:latin typeface="Microsoft Yahei" panose="020B0503020204020204" pitchFamily="34" charset="-122"/>
                <a:ea typeface="Microsoft Yahei" panose="020B0503020204020204" pitchFamily="34" charset="-122"/>
              </a:rPr>
              <a:t>：核心思想是从深度贴图中多次采样，每一次采样的纹理坐标都稍有不同</a:t>
            </a:r>
            <a:endParaRPr lang="zh-CN" altLang="en-US">
              <a:solidFill>
                <a:schemeClr val="bg1"/>
              </a:solidFill>
            </a:endParaRPr>
          </a:p>
        </p:txBody>
      </p:sp>
      <p:sp>
        <p:nvSpPr>
          <p:cNvPr id="91" name="文本框 90">
            <a:extLst>
              <a:ext uri="{FF2B5EF4-FFF2-40B4-BE49-F238E27FC236}">
                <a16:creationId xmlns:a16="http://schemas.microsoft.com/office/drawing/2014/main" id="{8D3B1F18-5BE4-4751-AC6F-352ED0C22C66}"/>
              </a:ext>
            </a:extLst>
          </p:cNvPr>
          <p:cNvSpPr txBox="1"/>
          <p:nvPr/>
        </p:nvSpPr>
        <p:spPr>
          <a:xfrm>
            <a:off x="873601" y="3477762"/>
            <a:ext cx="8877935"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b="0" i="0">
                <a:solidFill>
                  <a:srgbClr val="222222"/>
                </a:solidFill>
                <a:effectLst/>
                <a:latin typeface="Microsoft Yahei" panose="020B0503020204020204" pitchFamily="34" charset="-122"/>
                <a:ea typeface="Microsoft Yahei" panose="020B0503020204020204" pitchFamily="34" charset="-122"/>
              </a:rPr>
              <a:t>一个简单的</a:t>
            </a:r>
            <a:r>
              <a:rPr lang="en-US" altLang="zh-CN" b="0" i="0">
                <a:solidFill>
                  <a:srgbClr val="222222"/>
                </a:solidFill>
                <a:effectLst/>
                <a:latin typeface="Microsoft Yahei" panose="020B0503020204020204" pitchFamily="34" charset="-122"/>
                <a:ea typeface="Microsoft Yahei" panose="020B0503020204020204" pitchFamily="34" charset="-122"/>
              </a:rPr>
              <a:t>PCF</a:t>
            </a:r>
            <a:r>
              <a:rPr lang="zh-CN" altLang="en-US" b="0" i="0">
                <a:solidFill>
                  <a:srgbClr val="222222"/>
                </a:solidFill>
                <a:effectLst/>
                <a:latin typeface="Microsoft Yahei" panose="020B0503020204020204" pitchFamily="34" charset="-122"/>
                <a:ea typeface="Microsoft Yahei" panose="020B0503020204020204" pitchFamily="34" charset="-122"/>
              </a:rPr>
              <a:t>的实现是简单的从纹理像素四周对深度贴图采样，然后把结果平均起来：</a:t>
            </a:r>
            <a:endParaRPr lang="zh-CN" altLang="en-US"/>
          </a:p>
        </p:txBody>
      </p:sp>
      <p:sp>
        <p:nvSpPr>
          <p:cNvPr id="93" name="文本框 92">
            <a:extLst>
              <a:ext uri="{FF2B5EF4-FFF2-40B4-BE49-F238E27FC236}">
                <a16:creationId xmlns:a16="http://schemas.microsoft.com/office/drawing/2014/main" id="{317EA7C1-C23D-448B-8D96-87F6DD72D9CA}"/>
              </a:ext>
            </a:extLst>
          </p:cNvPr>
          <p:cNvSpPr txBox="1"/>
          <p:nvPr/>
        </p:nvSpPr>
        <p:spPr>
          <a:xfrm>
            <a:off x="873601" y="4387365"/>
            <a:ext cx="8877935" cy="2585323"/>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latin typeface="Calibri" panose="020F0502020204030204" pitchFamily="34" charset="0"/>
                <a:cs typeface="Calibri" panose="020F0502020204030204" pitchFamily="34" charset="0"/>
              </a:rPr>
              <a:t>float</a:t>
            </a:r>
            <a:r>
              <a:rPr lang="en-US" altLang="zh-CN" b="0" i="0">
                <a:solidFill>
                  <a:srgbClr val="E0E2E4"/>
                </a:solidFill>
                <a:effectLst/>
                <a:latin typeface="Calibri" panose="020F0502020204030204" pitchFamily="34" charset="0"/>
                <a:cs typeface="Calibri" panose="020F0502020204030204" pitchFamily="34" charset="0"/>
              </a:rPr>
              <a:t> shadow = </a:t>
            </a:r>
            <a:r>
              <a:rPr lang="en-US" altLang="zh-CN" b="0" i="0">
                <a:solidFill>
                  <a:srgbClr val="FFCD22"/>
                </a:solidFill>
                <a:effectLst/>
                <a:latin typeface="Calibri" panose="020F0502020204030204" pitchFamily="34" charset="0"/>
                <a:cs typeface="Calibri" panose="020F0502020204030204" pitchFamily="34" charset="0"/>
              </a:rPr>
              <a:t>0.0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8CBBAD"/>
                </a:solidFill>
                <a:effectLst/>
                <a:latin typeface="Calibri" panose="020F0502020204030204" pitchFamily="34" charset="0"/>
                <a:cs typeface="Calibri" panose="020F0502020204030204" pitchFamily="34" charset="0"/>
              </a:rPr>
              <a:t>vec2</a:t>
            </a:r>
            <a:r>
              <a:rPr lang="en-US" altLang="zh-CN" b="0" i="0">
                <a:solidFill>
                  <a:srgbClr val="E0E2E4"/>
                </a:solidFill>
                <a:effectLst/>
                <a:latin typeface="Calibri" panose="020F0502020204030204" pitchFamily="34" charset="0"/>
                <a:cs typeface="Calibri" panose="020F0502020204030204" pitchFamily="34" charset="0"/>
              </a:rPr>
              <a:t> texelSize =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 </a:t>
            </a:r>
            <a:r>
              <a:rPr lang="en-US" altLang="zh-CN" b="0" i="0">
                <a:solidFill>
                  <a:schemeClr val="tx1"/>
                </a:solidFill>
                <a:effectLst/>
                <a:highlight>
                  <a:srgbClr val="FFFF00"/>
                </a:highlight>
                <a:latin typeface="Calibri" panose="020F0502020204030204" pitchFamily="34" charset="0"/>
                <a:cs typeface="Calibri" panose="020F0502020204030204" pitchFamily="34" charset="0"/>
              </a:rPr>
              <a:t>textureSize</a:t>
            </a:r>
            <a:r>
              <a:rPr lang="en-US" altLang="zh-CN" b="0" i="0">
                <a:solidFill>
                  <a:srgbClr val="E0E2E4"/>
                </a:solidFill>
                <a:effectLst/>
                <a:latin typeface="Calibri" panose="020F0502020204030204" pitchFamily="34" charset="0"/>
                <a:cs typeface="Calibri" panose="020F0502020204030204" pitchFamily="34" charset="0"/>
              </a:rPr>
              <a:t>(depthMap,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for</a:t>
            </a:r>
            <a:r>
              <a:rPr lang="en-US" altLang="zh-CN" b="0" i="0">
                <a:solidFill>
                  <a:srgbClr val="E0E2E4"/>
                </a:solidFill>
                <a:effectLst/>
                <a:latin typeface="Calibri" panose="020F0502020204030204" pitchFamily="34" charset="0"/>
                <a:cs typeface="Calibri" panose="020F0502020204030204" pitchFamily="34" charset="0"/>
              </a:rPr>
              <a:t>(</a:t>
            </a:r>
            <a:r>
              <a:rPr lang="en-US" altLang="zh-CN" b="1" i="0">
                <a:solidFill>
                  <a:srgbClr val="93C763"/>
                </a:solidFill>
                <a:effectLst/>
                <a:latin typeface="Calibri" panose="020F0502020204030204" pitchFamily="34" charset="0"/>
                <a:cs typeface="Calibri" panose="020F0502020204030204" pitchFamily="34" charset="0"/>
              </a:rPr>
              <a:t>int</a:t>
            </a:r>
            <a:r>
              <a:rPr lang="en-US" altLang="zh-CN" b="0" i="0">
                <a:solidFill>
                  <a:srgbClr val="E0E2E4"/>
                </a:solidFill>
                <a:effectLst/>
                <a:latin typeface="Calibri" panose="020F0502020204030204" pitchFamily="34" charset="0"/>
                <a:cs typeface="Calibri" panose="020F0502020204030204" pitchFamily="34" charset="0"/>
              </a:rPr>
              <a:t> x =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x &lt;=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++x) { </a:t>
            </a:r>
          </a:p>
          <a:p>
            <a:pPr lvl="1"/>
            <a:r>
              <a:rPr lang="en-US" altLang="zh-CN" b="1" i="0">
                <a:solidFill>
                  <a:srgbClr val="93C763"/>
                </a:solidFill>
                <a:effectLst/>
                <a:latin typeface="Calibri" panose="020F0502020204030204" pitchFamily="34" charset="0"/>
                <a:cs typeface="Calibri" panose="020F0502020204030204" pitchFamily="34" charset="0"/>
              </a:rPr>
              <a:t>for</a:t>
            </a:r>
            <a:r>
              <a:rPr lang="en-US" altLang="zh-CN" b="0" i="0">
                <a:solidFill>
                  <a:srgbClr val="E0E2E4"/>
                </a:solidFill>
                <a:effectLst/>
                <a:latin typeface="Calibri" panose="020F0502020204030204" pitchFamily="34" charset="0"/>
                <a:cs typeface="Calibri" panose="020F0502020204030204" pitchFamily="34" charset="0"/>
              </a:rPr>
              <a:t>(</a:t>
            </a:r>
            <a:r>
              <a:rPr lang="en-US" altLang="zh-CN" b="1" i="0">
                <a:solidFill>
                  <a:srgbClr val="93C763"/>
                </a:solidFill>
                <a:effectLst/>
                <a:latin typeface="Calibri" panose="020F0502020204030204" pitchFamily="34" charset="0"/>
                <a:cs typeface="Calibri" panose="020F0502020204030204" pitchFamily="34" charset="0"/>
              </a:rPr>
              <a:t>int</a:t>
            </a:r>
            <a:r>
              <a:rPr lang="en-US" altLang="zh-CN" b="0" i="0">
                <a:solidFill>
                  <a:srgbClr val="E0E2E4"/>
                </a:solidFill>
                <a:effectLst/>
                <a:latin typeface="Calibri" panose="020F0502020204030204" pitchFamily="34" charset="0"/>
                <a:cs typeface="Calibri" panose="020F0502020204030204" pitchFamily="34" charset="0"/>
              </a:rPr>
              <a:t> y =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y &lt;= </a:t>
            </a:r>
            <a:r>
              <a:rPr lang="en-US" altLang="zh-CN" b="0" i="0">
                <a:solidFill>
                  <a:srgbClr val="FFCD22"/>
                </a:solidFill>
                <a:effectLst/>
                <a:latin typeface="Calibri" panose="020F0502020204030204" pitchFamily="34" charset="0"/>
                <a:cs typeface="Calibri" panose="020F0502020204030204" pitchFamily="34" charset="0"/>
              </a:rPr>
              <a:t>1</a:t>
            </a:r>
            <a:r>
              <a:rPr lang="en-US" altLang="zh-CN" b="0" i="0">
                <a:solidFill>
                  <a:srgbClr val="E0E2E4"/>
                </a:solidFill>
                <a:effectLst/>
                <a:latin typeface="Calibri" panose="020F0502020204030204" pitchFamily="34" charset="0"/>
                <a:cs typeface="Calibri" panose="020F0502020204030204" pitchFamily="34" charset="0"/>
              </a:rPr>
              <a:t>; ++y) { </a:t>
            </a:r>
          </a:p>
          <a:p>
            <a:pPr lvl="2"/>
            <a:r>
              <a:rPr lang="en-US" altLang="zh-CN" b="1" i="0">
                <a:solidFill>
                  <a:srgbClr val="93C763"/>
                </a:solidFill>
                <a:effectLst/>
                <a:highlight>
                  <a:srgbClr val="800000"/>
                </a:highlight>
                <a:latin typeface="Calibri" panose="020F0502020204030204" pitchFamily="34" charset="0"/>
                <a:cs typeface="Calibri" panose="020F0502020204030204" pitchFamily="34" charset="0"/>
              </a:rPr>
              <a:t>float</a:t>
            </a:r>
            <a:r>
              <a:rPr lang="en-US" altLang="zh-CN" b="0" i="0">
                <a:solidFill>
                  <a:srgbClr val="E0E2E4"/>
                </a:solidFill>
                <a:effectLst/>
                <a:highlight>
                  <a:srgbClr val="800000"/>
                </a:highlight>
                <a:latin typeface="Calibri" panose="020F0502020204030204" pitchFamily="34" charset="0"/>
                <a:cs typeface="Calibri" panose="020F0502020204030204" pitchFamily="34" charset="0"/>
              </a:rPr>
              <a:t> pcfDepth = texture(depthMap, projCoords.xy + </a:t>
            </a:r>
            <a:r>
              <a:rPr lang="en-US" altLang="zh-CN" b="0" i="0">
                <a:solidFill>
                  <a:srgbClr val="8CBBAD"/>
                </a:solidFill>
                <a:effectLst/>
                <a:highlight>
                  <a:srgbClr val="800000"/>
                </a:highlight>
                <a:latin typeface="Calibri" panose="020F0502020204030204" pitchFamily="34" charset="0"/>
                <a:cs typeface="Calibri" panose="020F0502020204030204" pitchFamily="34" charset="0"/>
              </a:rPr>
              <a:t>vec2</a:t>
            </a:r>
            <a:r>
              <a:rPr lang="en-US" altLang="zh-CN" b="0" i="0">
                <a:solidFill>
                  <a:srgbClr val="E0E2E4"/>
                </a:solidFill>
                <a:effectLst/>
                <a:highlight>
                  <a:srgbClr val="800000"/>
                </a:highlight>
                <a:latin typeface="Calibri" panose="020F0502020204030204" pitchFamily="34" charset="0"/>
                <a:cs typeface="Calibri" panose="020F0502020204030204" pitchFamily="34" charset="0"/>
              </a:rPr>
              <a:t>(x, y) * texelSize).r; </a:t>
            </a:r>
          </a:p>
          <a:p>
            <a:pPr lvl="2"/>
            <a:r>
              <a:rPr lang="en-US" altLang="zh-CN" b="0" i="0">
                <a:solidFill>
                  <a:srgbClr val="E0E2E4"/>
                </a:solidFill>
                <a:effectLst/>
                <a:latin typeface="Calibri" panose="020F0502020204030204" pitchFamily="34" charset="0"/>
                <a:cs typeface="Calibri" panose="020F0502020204030204" pitchFamily="34" charset="0"/>
              </a:rPr>
              <a:t>shadow += currentDepth - bias &gt; pcfDepth ?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 </a:t>
            </a:r>
            <a:r>
              <a:rPr lang="en-US" altLang="zh-CN" b="0" i="0">
                <a:solidFill>
                  <a:srgbClr val="FFCD22"/>
                </a:solidFill>
                <a:effectLst/>
                <a:latin typeface="Calibri" panose="020F0502020204030204" pitchFamily="34" charset="0"/>
                <a:cs typeface="Calibri" panose="020F0502020204030204" pitchFamily="34" charset="0"/>
              </a:rPr>
              <a:t>0.0</a:t>
            </a:r>
            <a:r>
              <a:rPr lang="en-US" altLang="zh-CN" b="0" i="0">
                <a:solidFill>
                  <a:srgbClr val="E0E2E4"/>
                </a:solidFill>
                <a:effectLst/>
                <a:latin typeface="Calibri" panose="020F0502020204030204" pitchFamily="34" charset="0"/>
                <a:cs typeface="Calibri" panose="020F0502020204030204" pitchFamily="34" charset="0"/>
              </a:rPr>
              <a:t>; </a:t>
            </a:r>
          </a:p>
          <a:p>
            <a:pPr lvl="1"/>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shadow /= </a:t>
            </a:r>
            <a:r>
              <a:rPr lang="en-US" altLang="zh-CN" b="0" i="0">
                <a:solidFill>
                  <a:srgbClr val="FFCD22"/>
                </a:solidFill>
                <a:effectLst/>
                <a:latin typeface="Calibri" panose="020F0502020204030204" pitchFamily="34" charset="0"/>
                <a:cs typeface="Calibri" panose="020F0502020204030204" pitchFamily="34" charset="0"/>
              </a:rPr>
              <a:t>9.0</a:t>
            </a:r>
            <a:r>
              <a:rPr lang="en-US" altLang="zh-CN" b="0" i="0">
                <a:solidFill>
                  <a:srgbClr val="E0E2E4"/>
                </a:solidFill>
                <a:effectLst/>
                <a:latin typeface="Calibri" panose="020F0502020204030204" pitchFamily="34" charset="0"/>
                <a:cs typeface="Calibri" panose="020F0502020204030204" pitchFamily="34" charset="0"/>
              </a:rPr>
              <a:t>;</a:t>
            </a:r>
            <a:endParaRPr lang="zh-CN" altLang="en-US">
              <a:latin typeface="Calibri" panose="020F0502020204030204" pitchFamily="34" charset="0"/>
              <a:cs typeface="Calibri" panose="020F0502020204030204" pitchFamily="34" charset="0"/>
            </a:endParaRPr>
          </a:p>
        </p:txBody>
      </p:sp>
      <p:sp>
        <p:nvSpPr>
          <p:cNvPr id="96" name="文本框 95">
            <a:extLst>
              <a:ext uri="{FF2B5EF4-FFF2-40B4-BE49-F238E27FC236}">
                <a16:creationId xmlns:a16="http://schemas.microsoft.com/office/drawing/2014/main" id="{DA3C58E5-2030-49D7-854E-771B7D1D2AB7}"/>
              </a:ext>
            </a:extLst>
          </p:cNvPr>
          <p:cNvSpPr txBox="1"/>
          <p:nvPr/>
        </p:nvSpPr>
        <p:spPr>
          <a:xfrm>
            <a:off x="4519037" y="4009202"/>
            <a:ext cx="5445888"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a:ln>
                  <a:noFill/>
                </a:ln>
                <a:solidFill>
                  <a:srgbClr val="111111"/>
                </a:solidFill>
                <a:effectLst/>
                <a:latin typeface="Arial" panose="020B0604020202020204" pitchFamily="34" charset="0"/>
                <a:ea typeface="Gudea"/>
              </a:rPr>
              <a:t> </a:t>
            </a:r>
            <a:r>
              <a:rPr kumimoji="0" lang="zh-CN" altLang="zh-CN" b="0" i="0" u="none" strike="noStrike" cap="none" normalizeH="0" baseline="0">
                <a:ln>
                  <a:noFill/>
                </a:ln>
                <a:solidFill>
                  <a:schemeClr val="tx1"/>
                </a:solidFill>
                <a:effectLst/>
                <a:highlight>
                  <a:srgbClr val="FFFF00"/>
                </a:highlight>
                <a:latin typeface="Arial" panose="020B0604020202020204" pitchFamily="34" charset="0"/>
              </a:rPr>
              <a:t>textureSize</a:t>
            </a:r>
            <a:r>
              <a:rPr kumimoji="0" lang="zh-CN" altLang="zh-CN" b="0" i="0" u="none" strike="noStrike" cap="none" normalizeH="0" baseline="0">
                <a:ln>
                  <a:noFill/>
                </a:ln>
                <a:solidFill>
                  <a:srgbClr val="111111"/>
                </a:solidFill>
                <a:effectLst/>
                <a:latin typeface="Arial" panose="020B0604020202020204" pitchFamily="34" charset="0"/>
                <a:ea typeface="Gudea"/>
              </a:rPr>
              <a:t> returns a </a:t>
            </a:r>
            <a:r>
              <a:rPr kumimoji="0" lang="zh-CN" altLang="zh-CN" b="0" i="0" u="none" strike="noStrike" cap="none" normalizeH="0" baseline="0">
                <a:ln>
                  <a:noFill/>
                </a:ln>
                <a:solidFill>
                  <a:srgbClr val="111111"/>
                </a:solidFill>
                <a:effectLst/>
                <a:latin typeface="Arial Unicode MS"/>
              </a:rPr>
              <a:t>vec2</a:t>
            </a:r>
            <a:r>
              <a:rPr kumimoji="0" lang="zh-CN" altLang="zh-CN" b="0" i="0" u="none" strike="noStrike" cap="none" normalizeH="0" baseline="0">
                <a:ln>
                  <a:noFill/>
                </a:ln>
                <a:solidFill>
                  <a:srgbClr val="111111"/>
                </a:solidFill>
                <a:effectLst/>
                <a:ea typeface="Gudea"/>
              </a:rPr>
              <a:t> </a:t>
            </a:r>
            <a:r>
              <a:rPr kumimoji="0" lang="zh-CN" altLang="zh-CN" b="0" i="0" u="none" strike="noStrike" cap="none" normalizeH="0" baseline="0">
                <a:ln>
                  <a:noFill/>
                </a:ln>
                <a:solidFill>
                  <a:srgbClr val="111111"/>
                </a:solidFill>
                <a:effectLst/>
                <a:latin typeface="Arial" panose="020B0604020202020204" pitchFamily="34" charset="0"/>
                <a:ea typeface="Gudea"/>
              </a:rPr>
              <a:t>of the width and height of the given sampler texture at mipmap level </a:t>
            </a:r>
            <a:r>
              <a:rPr kumimoji="0" lang="zh-CN" altLang="zh-CN" b="0" i="0" u="none" strike="noStrike" cap="none" normalizeH="0" baseline="0">
                <a:ln>
                  <a:noFill/>
                </a:ln>
                <a:solidFill>
                  <a:srgbClr val="111111"/>
                </a:solidFill>
                <a:effectLst/>
                <a:latin typeface="Arial Unicode MS"/>
              </a:rPr>
              <a:t>0</a:t>
            </a:r>
            <a:r>
              <a:rPr kumimoji="0" lang="zh-CN" altLang="zh-CN" b="0" i="0" u="none" strike="noStrike" cap="none" normalizeH="0" baseline="0">
                <a:ln>
                  <a:noFill/>
                </a:ln>
                <a:solidFill>
                  <a:schemeClr val="tx1"/>
                </a:solidFill>
                <a:effectLst/>
              </a:rPr>
              <a:t> </a:t>
            </a:r>
            <a:endParaRPr kumimoji="0" lang="zh-CN" altLang="zh-CN" b="0" i="0" u="none" strike="noStrike" cap="none" normalizeH="0" baseline="0">
              <a:ln>
                <a:noFill/>
              </a:ln>
              <a:solidFill>
                <a:schemeClr val="tx1"/>
              </a:solidFill>
              <a:effectLst/>
              <a:latin typeface="Arial" panose="020B0604020202020204" pitchFamily="34" charset="0"/>
            </a:endParaRPr>
          </a:p>
        </p:txBody>
      </p:sp>
      <p:graphicFrame>
        <p:nvGraphicFramePr>
          <p:cNvPr id="2107" name="表格 2107">
            <a:extLst>
              <a:ext uri="{FF2B5EF4-FFF2-40B4-BE49-F238E27FC236}">
                <a16:creationId xmlns:a16="http://schemas.microsoft.com/office/drawing/2014/main" id="{89B2D103-67E9-4A0C-85A2-5E337F3886A9}"/>
              </a:ext>
            </a:extLst>
          </p:cNvPr>
          <p:cNvGraphicFramePr>
            <a:graphicFrameLocks noGrp="1"/>
          </p:cNvGraphicFramePr>
          <p:nvPr>
            <p:extLst>
              <p:ext uri="{D42A27DB-BD31-4B8C-83A1-F6EECF244321}">
                <p14:modId xmlns:p14="http://schemas.microsoft.com/office/powerpoint/2010/main" val="2649278741"/>
              </p:ext>
            </p:extLst>
          </p:nvPr>
        </p:nvGraphicFramePr>
        <p:xfrm>
          <a:off x="7406640" y="6113168"/>
          <a:ext cx="1621614" cy="1237683"/>
        </p:xfrm>
        <a:graphic>
          <a:graphicData uri="http://schemas.openxmlformats.org/drawingml/2006/table">
            <a:tbl>
              <a:tblPr firstRow="1" bandRow="1">
                <a:tableStyleId>{D7AC3CCA-C797-4891-BE02-D94E43425B78}</a:tableStyleId>
              </a:tblPr>
              <a:tblGrid>
                <a:gridCol w="540538">
                  <a:extLst>
                    <a:ext uri="{9D8B030D-6E8A-4147-A177-3AD203B41FA5}">
                      <a16:colId xmlns:a16="http://schemas.microsoft.com/office/drawing/2014/main" val="3320879788"/>
                    </a:ext>
                  </a:extLst>
                </a:gridCol>
                <a:gridCol w="540538">
                  <a:extLst>
                    <a:ext uri="{9D8B030D-6E8A-4147-A177-3AD203B41FA5}">
                      <a16:colId xmlns:a16="http://schemas.microsoft.com/office/drawing/2014/main" val="2846695428"/>
                    </a:ext>
                  </a:extLst>
                </a:gridCol>
                <a:gridCol w="540538">
                  <a:extLst>
                    <a:ext uri="{9D8B030D-6E8A-4147-A177-3AD203B41FA5}">
                      <a16:colId xmlns:a16="http://schemas.microsoft.com/office/drawing/2014/main" val="2479185126"/>
                    </a:ext>
                  </a:extLst>
                </a:gridCol>
              </a:tblGrid>
              <a:tr h="412561">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114555804"/>
                  </a:ext>
                </a:extLst>
              </a:tr>
              <a:tr h="412561">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565940416"/>
                  </a:ext>
                </a:extLst>
              </a:tr>
              <a:tr h="412561">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445877879"/>
                  </a:ext>
                </a:extLst>
              </a:tr>
            </a:tbl>
          </a:graphicData>
        </a:graphic>
      </p:graphicFrame>
      <p:pic>
        <p:nvPicPr>
          <p:cNvPr id="2108" name="Picture 7">
            <a:extLst>
              <a:ext uri="{FF2B5EF4-FFF2-40B4-BE49-F238E27FC236}">
                <a16:creationId xmlns:a16="http://schemas.microsoft.com/office/drawing/2014/main" id="{97B69F02-F4CB-4CA4-916C-89F4A0F3B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916" y="10008668"/>
            <a:ext cx="7620000" cy="2371725"/>
          </a:xfrm>
          <a:prstGeom prst="rect">
            <a:avLst/>
          </a:prstGeom>
          <a:noFill/>
          <a:extLst>
            <a:ext uri="{909E8E84-426E-40DD-AFC4-6F175D3DCCD1}">
              <a14:hiddenFill xmlns:a14="http://schemas.microsoft.com/office/drawing/2010/main">
                <a:solidFill>
                  <a:srgbClr val="FFFFFF"/>
                </a:solidFill>
              </a14:hiddenFill>
            </a:ext>
          </a:extLst>
        </p:spPr>
      </p:pic>
      <p:sp>
        <p:nvSpPr>
          <p:cNvPr id="101" name="文本框 100">
            <a:extLst>
              <a:ext uri="{FF2B5EF4-FFF2-40B4-BE49-F238E27FC236}">
                <a16:creationId xmlns:a16="http://schemas.microsoft.com/office/drawing/2014/main" id="{9C5AD8A6-5BAB-441F-9897-0F107A9E364F}"/>
              </a:ext>
            </a:extLst>
          </p:cNvPr>
          <p:cNvSpPr txBox="1"/>
          <p:nvPr/>
        </p:nvSpPr>
        <p:spPr>
          <a:xfrm>
            <a:off x="1273369" y="9213333"/>
            <a:ext cx="5311140" cy="369332"/>
          </a:xfrm>
          <a:prstGeom prst="rect">
            <a:avLst/>
          </a:prstGeom>
          <a:noFill/>
        </p:spPr>
        <p:txBody>
          <a:bodyPr wrap="square">
            <a:spAutoFit/>
          </a:bodyPr>
          <a:lstStyle/>
          <a:p>
            <a:pPr algn="l"/>
            <a:r>
              <a:rPr lang="zh-CN" altLang="en-US" b="1" i="0">
                <a:solidFill>
                  <a:srgbClr val="FFC000"/>
                </a:solidFill>
                <a:effectLst/>
                <a:latin typeface="Open Sans" panose="020B0606030504020204" pitchFamily="34" charset="0"/>
              </a:rPr>
              <a:t>正交 </a:t>
            </a:r>
            <a:r>
              <a:rPr lang="en-US" altLang="zh-CN" b="1" i="0">
                <a:solidFill>
                  <a:srgbClr val="FFC000"/>
                </a:solidFill>
                <a:effectLst/>
                <a:latin typeface="Open Sans" panose="020B0606030504020204" pitchFamily="34" charset="0"/>
              </a:rPr>
              <a:t>vs </a:t>
            </a:r>
            <a:r>
              <a:rPr lang="zh-CN" altLang="en-US" b="1" i="0">
                <a:solidFill>
                  <a:srgbClr val="FFC000"/>
                </a:solidFill>
                <a:effectLst/>
                <a:latin typeface="Open Sans" panose="020B0606030504020204" pitchFamily="34" charset="0"/>
              </a:rPr>
              <a:t>投影</a:t>
            </a:r>
          </a:p>
        </p:txBody>
      </p:sp>
      <p:pic>
        <p:nvPicPr>
          <p:cNvPr id="2506" name="图片 2505">
            <a:extLst>
              <a:ext uri="{FF2B5EF4-FFF2-40B4-BE49-F238E27FC236}">
                <a16:creationId xmlns:a16="http://schemas.microsoft.com/office/drawing/2014/main" id="{64C041E9-C9D6-4119-8290-E0A26E7077E7}"/>
              </a:ext>
            </a:extLst>
          </p:cNvPr>
          <p:cNvPicPr>
            <a:picLocks noChangeAspect="1"/>
          </p:cNvPicPr>
          <p:nvPr/>
        </p:nvPicPr>
        <p:blipFill>
          <a:blip r:embed="rId4"/>
          <a:stretch>
            <a:fillRect/>
          </a:stretch>
        </p:blipFill>
        <p:spPr>
          <a:xfrm>
            <a:off x="4095465" y="7254506"/>
            <a:ext cx="2724150" cy="2134673"/>
          </a:xfrm>
          <a:prstGeom prst="rect">
            <a:avLst/>
          </a:prstGeom>
        </p:spPr>
      </p:pic>
    </p:spTree>
    <p:extLst>
      <p:ext uri="{BB962C8B-B14F-4D97-AF65-F5344CB8AC3E}">
        <p14:creationId xmlns:p14="http://schemas.microsoft.com/office/powerpoint/2010/main" val="300823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86E6022-4DB3-4DE5-91E5-DB3FE00EF6DF}"/>
              </a:ext>
            </a:extLst>
          </p:cNvPr>
          <p:cNvSpPr/>
          <p:nvPr/>
        </p:nvSpPr>
        <p:spPr>
          <a:xfrm>
            <a:off x="742843" y="807721"/>
            <a:ext cx="4149197" cy="23393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26" name="Picture 2" descr="Image of how omnidrectional shadow mapping or point shadows work">
            <a:extLst>
              <a:ext uri="{FF2B5EF4-FFF2-40B4-BE49-F238E27FC236}">
                <a16:creationId xmlns:a16="http://schemas.microsoft.com/office/drawing/2014/main" id="{B6EDB957-F16B-462C-91CF-05275700D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843" y="792480"/>
            <a:ext cx="4080617" cy="244453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B2C7F95-320D-4F47-8F79-AE0D8067AC61}"/>
              </a:ext>
            </a:extLst>
          </p:cNvPr>
          <p:cNvSpPr txBox="1"/>
          <p:nvPr/>
        </p:nvSpPr>
        <p:spPr>
          <a:xfrm>
            <a:off x="2615346" y="281326"/>
            <a:ext cx="5310554" cy="369332"/>
          </a:xfrm>
          <a:prstGeom prst="rect">
            <a:avLst/>
          </a:prstGeom>
          <a:noFill/>
        </p:spPr>
        <p:txBody>
          <a:bodyPr wrap="square">
            <a:spAutoFit/>
          </a:bodyPr>
          <a:lstStyle/>
          <a:p>
            <a:pPr algn="ctr"/>
            <a:r>
              <a:rPr lang="zh-CN" altLang="en-US" b="1" i="0">
                <a:solidFill>
                  <a:srgbClr val="FFC000"/>
                </a:solidFill>
                <a:effectLst/>
                <a:latin typeface="Open Sans" panose="020B0606030504020204" pitchFamily="34" charset="0"/>
              </a:rPr>
              <a:t>点光源阴影</a:t>
            </a:r>
          </a:p>
        </p:txBody>
      </p:sp>
      <p:sp>
        <p:nvSpPr>
          <p:cNvPr id="11" name="文本框 10">
            <a:extLst>
              <a:ext uri="{FF2B5EF4-FFF2-40B4-BE49-F238E27FC236}">
                <a16:creationId xmlns:a16="http://schemas.microsoft.com/office/drawing/2014/main" id="{5E8B4F32-D826-4AA5-9B74-3C91303D9A86}"/>
              </a:ext>
            </a:extLst>
          </p:cNvPr>
          <p:cNvSpPr txBox="1"/>
          <p:nvPr/>
        </p:nvSpPr>
        <p:spPr>
          <a:xfrm>
            <a:off x="651510" y="3315645"/>
            <a:ext cx="5311140" cy="369332"/>
          </a:xfrm>
          <a:prstGeom prst="rect">
            <a:avLst/>
          </a:prstGeom>
          <a:noFill/>
        </p:spPr>
        <p:txBody>
          <a:bodyPr wrap="square">
            <a:spAutoFit/>
          </a:bodyPr>
          <a:lstStyle/>
          <a:p>
            <a:pPr algn="l"/>
            <a:r>
              <a:rPr lang="zh-CN" altLang="en-US" b="1" i="0">
                <a:solidFill>
                  <a:srgbClr val="FFC000"/>
                </a:solidFill>
                <a:effectLst/>
                <a:latin typeface="Open Sans" panose="020B0606030504020204" pitchFamily="34" charset="0"/>
              </a:rPr>
              <a:t>生成深度立方体贴图</a:t>
            </a:r>
          </a:p>
        </p:txBody>
      </p:sp>
      <p:sp>
        <p:nvSpPr>
          <p:cNvPr id="13" name="文本框 12">
            <a:extLst>
              <a:ext uri="{FF2B5EF4-FFF2-40B4-BE49-F238E27FC236}">
                <a16:creationId xmlns:a16="http://schemas.microsoft.com/office/drawing/2014/main" id="{BA5A8C91-2DDA-47D8-809F-9D8DDECB5775}"/>
              </a:ext>
            </a:extLst>
          </p:cNvPr>
          <p:cNvSpPr txBox="1"/>
          <p:nvPr/>
        </p:nvSpPr>
        <p:spPr>
          <a:xfrm>
            <a:off x="550069" y="3684977"/>
            <a:ext cx="9525000"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rPr>
              <a:t>for</a:t>
            </a:r>
            <a:r>
              <a:rPr lang="en-US" altLang="zh-CN" b="0" i="0">
                <a:solidFill>
                  <a:srgbClr val="E0E2E4"/>
                </a:solidFill>
                <a:effectLst/>
              </a:rPr>
              <a:t>(</a:t>
            </a:r>
            <a:r>
              <a:rPr lang="en-US" altLang="zh-CN" b="1" i="0">
                <a:solidFill>
                  <a:srgbClr val="93C763"/>
                </a:solidFill>
                <a:effectLst/>
              </a:rPr>
              <a:t>unsigned</a:t>
            </a:r>
            <a:r>
              <a:rPr lang="en-US" altLang="zh-CN" b="0" i="0">
                <a:solidFill>
                  <a:srgbClr val="E0E2E4"/>
                </a:solidFill>
                <a:effectLst/>
              </a:rPr>
              <a:t> </a:t>
            </a:r>
            <a:r>
              <a:rPr lang="en-US" altLang="zh-CN" b="1" i="0">
                <a:solidFill>
                  <a:srgbClr val="93C763"/>
                </a:solidFill>
                <a:effectLst/>
              </a:rPr>
              <a:t>int</a:t>
            </a:r>
            <a:r>
              <a:rPr lang="en-US" altLang="zh-CN" b="0" i="0">
                <a:solidFill>
                  <a:srgbClr val="E0E2E4"/>
                </a:solidFill>
                <a:effectLst/>
              </a:rPr>
              <a:t> i = </a:t>
            </a:r>
            <a:r>
              <a:rPr lang="en-US" altLang="zh-CN" b="0" i="0">
                <a:solidFill>
                  <a:srgbClr val="FFCD22"/>
                </a:solidFill>
                <a:effectLst/>
              </a:rPr>
              <a:t>0</a:t>
            </a:r>
            <a:r>
              <a:rPr lang="en-US" altLang="zh-CN" b="0" i="0">
                <a:solidFill>
                  <a:srgbClr val="E0E2E4"/>
                </a:solidFill>
                <a:effectLst/>
              </a:rPr>
              <a:t>; i &lt; </a:t>
            </a:r>
            <a:r>
              <a:rPr lang="en-US" altLang="zh-CN" b="0" i="0">
                <a:solidFill>
                  <a:srgbClr val="FFCD22"/>
                </a:solidFill>
                <a:effectLst/>
              </a:rPr>
              <a:t>6</a:t>
            </a:r>
            <a:r>
              <a:rPr lang="en-US" altLang="zh-CN" b="0" i="0">
                <a:solidFill>
                  <a:srgbClr val="E0E2E4"/>
                </a:solidFill>
                <a:effectLst/>
              </a:rPr>
              <a:t>; i++) { </a:t>
            </a:r>
          </a:p>
          <a:p>
            <a:pPr lvl="1"/>
            <a:r>
              <a:rPr lang="en-US" altLang="zh-CN" b="0" i="0">
                <a:solidFill>
                  <a:srgbClr val="E0E2E4"/>
                </a:solidFill>
                <a:effectLst/>
              </a:rPr>
              <a:t>GLenum face = GL_TEXTURE_CUBE_MAP_POSITIVE_X + i; </a:t>
            </a:r>
            <a:r>
              <a:rPr lang="en-US" altLang="zh-CN"/>
              <a:t>glFramebufferTexture2D</a:t>
            </a:r>
            <a:r>
              <a:rPr lang="en-US" altLang="zh-CN" b="0" i="0">
                <a:solidFill>
                  <a:srgbClr val="E0E2E4"/>
                </a:solidFill>
                <a:effectLst/>
              </a:rPr>
              <a:t>(GL_FRAMEBUFFER, GL_DEPTH_ATTACHMENT, </a:t>
            </a:r>
            <a:r>
              <a:rPr lang="en-US" altLang="zh-CN" b="0" i="0">
                <a:solidFill>
                  <a:srgbClr val="E0E2E4"/>
                </a:solidFill>
                <a:effectLst/>
                <a:highlight>
                  <a:srgbClr val="800000"/>
                </a:highlight>
              </a:rPr>
              <a:t>face</a:t>
            </a:r>
            <a:r>
              <a:rPr lang="en-US" altLang="zh-CN" b="0" i="0">
                <a:solidFill>
                  <a:srgbClr val="E0E2E4"/>
                </a:solidFill>
                <a:effectLst/>
              </a:rPr>
              <a:t>, depthCubemap, </a:t>
            </a:r>
            <a:r>
              <a:rPr lang="en-US" altLang="zh-CN" b="0" i="0">
                <a:solidFill>
                  <a:srgbClr val="FFCD22"/>
                </a:solidFill>
                <a:effectLst/>
              </a:rPr>
              <a:t>0</a:t>
            </a:r>
            <a:r>
              <a:rPr lang="en-US" altLang="zh-CN" b="0" i="0">
                <a:solidFill>
                  <a:srgbClr val="E0E2E4"/>
                </a:solidFill>
                <a:effectLst/>
              </a:rPr>
              <a:t>); </a:t>
            </a:r>
          </a:p>
          <a:p>
            <a:pPr lvl="1"/>
            <a:r>
              <a:rPr lang="en-US" altLang="zh-CN" b="0" i="0">
                <a:solidFill>
                  <a:srgbClr val="E0E2E4"/>
                </a:solidFill>
                <a:effectLst/>
              </a:rPr>
              <a:t>BindViewMatrix(lightViewMatrices[i]); </a:t>
            </a:r>
          </a:p>
          <a:p>
            <a:pPr lvl="1"/>
            <a:r>
              <a:rPr lang="en-US" altLang="zh-CN" b="0" i="0">
                <a:solidFill>
                  <a:srgbClr val="E0E2E4"/>
                </a:solidFill>
                <a:effectLst/>
              </a:rPr>
              <a:t>RenderScene(); </a:t>
            </a:r>
          </a:p>
          <a:p>
            <a:r>
              <a:rPr lang="en-US" altLang="zh-CN" b="0" i="0">
                <a:solidFill>
                  <a:srgbClr val="E0E2E4"/>
                </a:solidFill>
                <a:effectLst/>
              </a:rPr>
              <a:t>}</a:t>
            </a:r>
            <a:endParaRPr lang="zh-CN" altLang="en-US"/>
          </a:p>
        </p:txBody>
      </p:sp>
      <p:sp>
        <p:nvSpPr>
          <p:cNvPr id="16" name="文本框 15">
            <a:extLst>
              <a:ext uri="{FF2B5EF4-FFF2-40B4-BE49-F238E27FC236}">
                <a16:creationId xmlns:a16="http://schemas.microsoft.com/office/drawing/2014/main" id="{D03F08E8-8AF7-45BB-9F64-22F5F2663247}"/>
              </a:ext>
            </a:extLst>
          </p:cNvPr>
          <p:cNvSpPr txBox="1"/>
          <p:nvPr/>
        </p:nvSpPr>
        <p:spPr>
          <a:xfrm>
            <a:off x="367188" y="5532665"/>
            <a:ext cx="6894671" cy="646331"/>
          </a:xfrm>
          <a:prstGeom prst="rect">
            <a:avLst/>
          </a:prstGeom>
          <a:noFill/>
        </p:spPr>
        <p:txBody>
          <a:bodyPr wrap="square">
            <a:spAutoFit/>
          </a:bodyPr>
          <a:lstStyle/>
          <a:p>
            <a:r>
              <a:rPr lang="zh-CN" altLang="en-US" b="0" i="0">
                <a:solidFill>
                  <a:schemeClr val="bg1"/>
                </a:solidFill>
                <a:effectLst/>
                <a:highlight>
                  <a:srgbClr val="800000"/>
                </a:highlight>
                <a:latin typeface="Microsoft Yahei" panose="020B0503020204020204" pitchFamily="34" charset="-122"/>
                <a:ea typeface="Microsoft Yahei" panose="020B0503020204020204" pitchFamily="34" charset="-122"/>
              </a:rPr>
              <a:t>几何着色器</a:t>
            </a:r>
            <a:r>
              <a:rPr lang="zh-CN" altLang="en-US" b="0" i="0">
                <a:solidFill>
                  <a:schemeClr val="bg1"/>
                </a:solidFill>
                <a:effectLst/>
                <a:latin typeface="Microsoft Yahei" panose="020B0503020204020204" pitchFamily="34" charset="-122"/>
                <a:ea typeface="Microsoft Yahei" panose="020B0503020204020204" pitchFamily="34" charset="-122"/>
              </a:rPr>
              <a:t>允许我们使用一次渲染过程来建立深度立方体贴图。</a:t>
            </a:r>
            <a:endParaRPr lang="en-US" altLang="zh-CN" b="0" i="0">
              <a:solidFill>
                <a:schemeClr val="bg1"/>
              </a:solidFill>
              <a:effectLst/>
              <a:latin typeface="Microsoft Yahei" panose="020B0503020204020204" pitchFamily="34" charset="-122"/>
              <a:ea typeface="Microsoft Yahei" panose="020B0503020204020204" pitchFamily="34" charset="-122"/>
            </a:endParaRPr>
          </a:p>
          <a:p>
            <a:r>
              <a:rPr lang="zh-CN" altLang="en-US" b="0" i="0">
                <a:solidFill>
                  <a:schemeClr val="bg1"/>
                </a:solidFill>
                <a:effectLst/>
                <a:latin typeface="Microsoft Yahei" panose="020B0503020204020204" pitchFamily="34" charset="-122"/>
                <a:ea typeface="Microsoft Yahei" panose="020B0503020204020204" pitchFamily="34" charset="-122"/>
              </a:rPr>
              <a:t>首先，我们需要创建一个立方体贴图：</a:t>
            </a:r>
            <a:endParaRPr lang="zh-CN" altLang="en-US">
              <a:solidFill>
                <a:schemeClr val="bg1"/>
              </a:solidFill>
            </a:endParaRPr>
          </a:p>
        </p:txBody>
      </p:sp>
      <p:sp>
        <p:nvSpPr>
          <p:cNvPr id="19" name="文本框 18">
            <a:extLst>
              <a:ext uri="{FF2B5EF4-FFF2-40B4-BE49-F238E27FC236}">
                <a16:creationId xmlns:a16="http://schemas.microsoft.com/office/drawing/2014/main" id="{E84853E8-63EC-4047-81F5-7E397DAEAAF8}"/>
              </a:ext>
            </a:extLst>
          </p:cNvPr>
          <p:cNvSpPr txBox="1"/>
          <p:nvPr/>
        </p:nvSpPr>
        <p:spPr>
          <a:xfrm>
            <a:off x="508123" y="6283254"/>
            <a:ext cx="9525000" cy="6186309"/>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18E96"/>
                </a:solidFill>
                <a:effectLst/>
              </a:rPr>
              <a:t>// configure depth map FBO</a:t>
            </a:r>
            <a:r>
              <a:rPr lang="en-US" altLang="zh-CN" b="0" i="0">
                <a:solidFill>
                  <a:srgbClr val="E0E2E4"/>
                </a:solidFill>
                <a:effectLst/>
              </a:rPr>
              <a:t> </a:t>
            </a:r>
            <a:r>
              <a:rPr lang="en-US" altLang="zh-CN" b="0" i="0">
                <a:solidFill>
                  <a:srgbClr val="818E96"/>
                </a:solidFill>
                <a:effectLst/>
              </a:rPr>
              <a:t>// -----------------------</a:t>
            </a:r>
            <a:r>
              <a:rPr lang="en-US" altLang="zh-CN" b="0" i="0">
                <a:solidFill>
                  <a:srgbClr val="E0E2E4"/>
                </a:solidFill>
                <a:effectLst/>
              </a:rPr>
              <a:t> </a:t>
            </a:r>
          </a:p>
          <a:p>
            <a:r>
              <a:rPr lang="en-US" altLang="zh-CN" b="1" i="0">
                <a:solidFill>
                  <a:srgbClr val="93C763"/>
                </a:solidFill>
                <a:effectLst/>
              </a:rPr>
              <a:t>const</a:t>
            </a:r>
            <a:r>
              <a:rPr lang="en-US" altLang="zh-CN" b="0" i="0">
                <a:solidFill>
                  <a:srgbClr val="E0E2E4"/>
                </a:solidFill>
                <a:effectLst/>
              </a:rPr>
              <a:t> </a:t>
            </a:r>
            <a:r>
              <a:rPr lang="en-US" altLang="zh-CN" b="1" i="0">
                <a:solidFill>
                  <a:srgbClr val="93C763"/>
                </a:solidFill>
                <a:effectLst/>
              </a:rPr>
              <a:t>unsigned</a:t>
            </a:r>
            <a:r>
              <a:rPr lang="en-US" altLang="zh-CN" b="0" i="0">
                <a:solidFill>
                  <a:srgbClr val="E0E2E4"/>
                </a:solidFill>
                <a:effectLst/>
              </a:rPr>
              <a:t> </a:t>
            </a:r>
            <a:r>
              <a:rPr lang="en-US" altLang="zh-CN" b="1" i="0">
                <a:solidFill>
                  <a:srgbClr val="93C763"/>
                </a:solidFill>
                <a:effectLst/>
              </a:rPr>
              <a:t>int</a:t>
            </a:r>
            <a:r>
              <a:rPr lang="en-US" altLang="zh-CN" b="0" i="0">
                <a:solidFill>
                  <a:srgbClr val="E0E2E4"/>
                </a:solidFill>
                <a:effectLst/>
              </a:rPr>
              <a:t> SHADOW_WIDTH = </a:t>
            </a:r>
            <a:r>
              <a:rPr lang="en-US" altLang="zh-CN" b="0" i="0">
                <a:solidFill>
                  <a:srgbClr val="FFCD22"/>
                </a:solidFill>
                <a:effectLst/>
              </a:rPr>
              <a:t>1024</a:t>
            </a:r>
            <a:r>
              <a:rPr lang="en-US" altLang="zh-CN" b="0" i="0">
                <a:solidFill>
                  <a:srgbClr val="E0E2E4"/>
                </a:solidFill>
                <a:effectLst/>
              </a:rPr>
              <a:t>, SHADOW_HEIGHT = </a:t>
            </a:r>
            <a:r>
              <a:rPr lang="en-US" altLang="zh-CN" b="0" i="0">
                <a:solidFill>
                  <a:srgbClr val="FFCD22"/>
                </a:solidFill>
                <a:effectLst/>
              </a:rPr>
              <a:t>1024</a:t>
            </a:r>
            <a:r>
              <a:rPr lang="en-US" altLang="zh-CN" b="0" i="0">
                <a:solidFill>
                  <a:srgbClr val="E0E2E4"/>
                </a:solidFill>
                <a:effectLst/>
              </a:rPr>
              <a:t>; </a:t>
            </a:r>
          </a:p>
          <a:p>
            <a:r>
              <a:rPr lang="en-US" altLang="zh-CN" b="1" i="0">
                <a:solidFill>
                  <a:srgbClr val="93C763"/>
                </a:solidFill>
                <a:effectLst/>
              </a:rPr>
              <a:t>unsigned</a:t>
            </a:r>
            <a:r>
              <a:rPr lang="en-US" altLang="zh-CN" b="0" i="0">
                <a:solidFill>
                  <a:srgbClr val="E0E2E4"/>
                </a:solidFill>
                <a:effectLst/>
              </a:rPr>
              <a:t> </a:t>
            </a:r>
            <a:r>
              <a:rPr lang="en-US" altLang="zh-CN" b="1" i="0">
                <a:solidFill>
                  <a:srgbClr val="93C763"/>
                </a:solidFill>
                <a:effectLst/>
              </a:rPr>
              <a:t>int</a:t>
            </a:r>
            <a:r>
              <a:rPr lang="en-US" altLang="zh-CN" b="0" i="0">
                <a:solidFill>
                  <a:srgbClr val="E0E2E4"/>
                </a:solidFill>
                <a:effectLst/>
              </a:rPr>
              <a:t> depthMapFBO; </a:t>
            </a:r>
          </a:p>
          <a:p>
            <a:r>
              <a:rPr lang="en-US" altLang="zh-CN"/>
              <a:t>glGenFramebuffers(</a:t>
            </a:r>
            <a:r>
              <a:rPr lang="en-US" altLang="zh-CN" b="0" i="0">
                <a:solidFill>
                  <a:srgbClr val="FFCD22"/>
                </a:solidFill>
                <a:effectLst/>
              </a:rPr>
              <a:t>1</a:t>
            </a:r>
            <a:r>
              <a:rPr lang="en-US" altLang="zh-CN" b="0" i="0">
                <a:solidFill>
                  <a:srgbClr val="E0E2E4"/>
                </a:solidFill>
                <a:effectLst/>
              </a:rPr>
              <a:t>, &amp;depthMapFBO); </a:t>
            </a:r>
          </a:p>
          <a:p>
            <a:r>
              <a:rPr lang="en-US" altLang="zh-CN" b="0" i="0">
                <a:solidFill>
                  <a:srgbClr val="818E96"/>
                </a:solidFill>
                <a:effectLst/>
              </a:rPr>
              <a:t>// create depth cubemap texture</a:t>
            </a:r>
            <a:r>
              <a:rPr lang="en-US" altLang="zh-CN" b="0" i="0">
                <a:solidFill>
                  <a:srgbClr val="E0E2E4"/>
                </a:solidFill>
                <a:effectLst/>
              </a:rPr>
              <a:t> </a:t>
            </a:r>
          </a:p>
          <a:p>
            <a:r>
              <a:rPr lang="en-US" altLang="zh-CN" b="1" i="0">
                <a:solidFill>
                  <a:srgbClr val="93C763"/>
                </a:solidFill>
                <a:effectLst/>
              </a:rPr>
              <a:t>unsigned</a:t>
            </a:r>
            <a:r>
              <a:rPr lang="en-US" altLang="zh-CN" b="0" i="0">
                <a:solidFill>
                  <a:srgbClr val="E0E2E4"/>
                </a:solidFill>
                <a:effectLst/>
              </a:rPr>
              <a:t> </a:t>
            </a:r>
            <a:r>
              <a:rPr lang="en-US" altLang="zh-CN" b="1" i="0">
                <a:solidFill>
                  <a:srgbClr val="93C763"/>
                </a:solidFill>
                <a:effectLst/>
              </a:rPr>
              <a:t>int</a:t>
            </a:r>
            <a:r>
              <a:rPr lang="en-US" altLang="zh-CN" b="0" i="0">
                <a:solidFill>
                  <a:srgbClr val="E0E2E4"/>
                </a:solidFill>
                <a:effectLst/>
              </a:rPr>
              <a:t> depthCubemap; </a:t>
            </a:r>
          </a:p>
          <a:p>
            <a:r>
              <a:rPr lang="en-US" altLang="zh-CN"/>
              <a:t>glGenTextures(</a:t>
            </a:r>
            <a:r>
              <a:rPr lang="en-US" altLang="zh-CN" b="0" i="0">
                <a:solidFill>
                  <a:srgbClr val="FFCD22"/>
                </a:solidFill>
                <a:effectLst/>
              </a:rPr>
              <a:t>1</a:t>
            </a:r>
            <a:r>
              <a:rPr lang="en-US" altLang="zh-CN" b="0" i="0">
                <a:solidFill>
                  <a:srgbClr val="E0E2E4"/>
                </a:solidFill>
                <a:effectLst/>
              </a:rPr>
              <a:t>, &amp;depthCubemap); </a:t>
            </a:r>
          </a:p>
          <a:p>
            <a:r>
              <a:rPr lang="en-US" altLang="zh-CN"/>
              <a:t>glBindTexture(</a:t>
            </a:r>
            <a:r>
              <a:rPr lang="en-US" altLang="zh-CN" b="0" i="0">
                <a:solidFill>
                  <a:srgbClr val="E0E2E4"/>
                </a:solidFill>
                <a:effectLst/>
              </a:rPr>
              <a:t>GL_TEXTURE_CUBE_MAP, depthCubemap); </a:t>
            </a:r>
          </a:p>
          <a:p>
            <a:r>
              <a:rPr lang="en-US" altLang="zh-CN" b="1" i="0">
                <a:solidFill>
                  <a:srgbClr val="93C763"/>
                </a:solidFill>
                <a:effectLst/>
                <a:highlight>
                  <a:srgbClr val="800000"/>
                </a:highlight>
              </a:rPr>
              <a:t>for</a:t>
            </a:r>
            <a:r>
              <a:rPr lang="en-US" altLang="zh-CN" b="0" i="0">
                <a:solidFill>
                  <a:srgbClr val="E0E2E4"/>
                </a:solidFill>
                <a:effectLst/>
                <a:highlight>
                  <a:srgbClr val="800000"/>
                </a:highlight>
              </a:rPr>
              <a:t> (</a:t>
            </a:r>
            <a:r>
              <a:rPr lang="en-US" altLang="zh-CN" b="1" i="0">
                <a:solidFill>
                  <a:srgbClr val="93C763"/>
                </a:solidFill>
                <a:effectLst/>
                <a:highlight>
                  <a:srgbClr val="800000"/>
                </a:highlight>
              </a:rPr>
              <a:t>unsigned</a:t>
            </a:r>
            <a:r>
              <a:rPr lang="en-US" altLang="zh-CN" b="0" i="0">
                <a:solidFill>
                  <a:srgbClr val="E0E2E4"/>
                </a:solidFill>
                <a:effectLst/>
                <a:highlight>
                  <a:srgbClr val="800000"/>
                </a:highlight>
              </a:rPr>
              <a:t> </a:t>
            </a:r>
            <a:r>
              <a:rPr lang="en-US" altLang="zh-CN" b="1" i="0">
                <a:solidFill>
                  <a:srgbClr val="93C763"/>
                </a:solidFill>
                <a:effectLst/>
                <a:highlight>
                  <a:srgbClr val="800000"/>
                </a:highlight>
              </a:rPr>
              <a:t>int</a:t>
            </a:r>
            <a:r>
              <a:rPr lang="en-US" altLang="zh-CN" b="0" i="0">
                <a:solidFill>
                  <a:srgbClr val="E0E2E4"/>
                </a:solidFill>
                <a:effectLst/>
                <a:highlight>
                  <a:srgbClr val="800000"/>
                </a:highlight>
              </a:rPr>
              <a:t> i = </a:t>
            </a:r>
            <a:r>
              <a:rPr lang="en-US" altLang="zh-CN" b="0" i="0">
                <a:solidFill>
                  <a:srgbClr val="FFCD22"/>
                </a:solidFill>
                <a:effectLst/>
                <a:highlight>
                  <a:srgbClr val="800000"/>
                </a:highlight>
              </a:rPr>
              <a:t>0</a:t>
            </a:r>
            <a:r>
              <a:rPr lang="en-US" altLang="zh-CN" b="0" i="0">
                <a:solidFill>
                  <a:srgbClr val="E0E2E4"/>
                </a:solidFill>
                <a:effectLst/>
                <a:highlight>
                  <a:srgbClr val="800000"/>
                </a:highlight>
              </a:rPr>
              <a:t>; i &lt; </a:t>
            </a:r>
            <a:r>
              <a:rPr lang="en-US" altLang="zh-CN" b="0" i="0">
                <a:solidFill>
                  <a:srgbClr val="FFCD22"/>
                </a:solidFill>
                <a:effectLst/>
                <a:highlight>
                  <a:srgbClr val="800000"/>
                </a:highlight>
              </a:rPr>
              <a:t>6</a:t>
            </a:r>
            <a:r>
              <a:rPr lang="en-US" altLang="zh-CN" b="0" i="0">
                <a:solidFill>
                  <a:srgbClr val="E0E2E4"/>
                </a:solidFill>
                <a:effectLst/>
                <a:highlight>
                  <a:srgbClr val="800000"/>
                </a:highlight>
              </a:rPr>
              <a:t>; ++i) </a:t>
            </a:r>
          </a:p>
          <a:p>
            <a:r>
              <a:rPr lang="en-US" altLang="zh-CN">
                <a:highlight>
                  <a:srgbClr val="800000"/>
                </a:highlight>
              </a:rPr>
              <a:t>glTexImage2D(</a:t>
            </a:r>
            <a:r>
              <a:rPr lang="en-US" altLang="zh-CN" b="0" i="0">
                <a:solidFill>
                  <a:srgbClr val="E0E2E4"/>
                </a:solidFill>
                <a:effectLst/>
                <a:highlight>
                  <a:srgbClr val="800000"/>
                </a:highlight>
              </a:rPr>
              <a:t>GL_TEXTURE_CUBE_MAP_POSITIVE_X + i, </a:t>
            </a:r>
            <a:r>
              <a:rPr lang="en-US" altLang="zh-CN" b="0" i="0">
                <a:solidFill>
                  <a:srgbClr val="FFCD22"/>
                </a:solidFill>
                <a:effectLst/>
                <a:highlight>
                  <a:srgbClr val="800000"/>
                </a:highlight>
              </a:rPr>
              <a:t>0</a:t>
            </a:r>
            <a:r>
              <a:rPr lang="en-US" altLang="zh-CN" b="0" i="0">
                <a:solidFill>
                  <a:srgbClr val="E0E2E4"/>
                </a:solidFill>
                <a:effectLst/>
                <a:highlight>
                  <a:srgbClr val="800000"/>
                </a:highlight>
              </a:rPr>
              <a:t>, GL_DEPTH_COMPONENT, 	SHADOW_WIDTH, SHADOW_HEIGHT, </a:t>
            </a:r>
            <a:r>
              <a:rPr lang="en-US" altLang="zh-CN" b="0" i="0">
                <a:solidFill>
                  <a:srgbClr val="FFCD22"/>
                </a:solidFill>
                <a:effectLst/>
                <a:highlight>
                  <a:srgbClr val="800000"/>
                </a:highlight>
              </a:rPr>
              <a:t>0</a:t>
            </a:r>
            <a:r>
              <a:rPr lang="en-US" altLang="zh-CN" b="0" i="0">
                <a:solidFill>
                  <a:srgbClr val="E0E2E4"/>
                </a:solidFill>
                <a:effectLst/>
                <a:highlight>
                  <a:srgbClr val="800000"/>
                </a:highlight>
              </a:rPr>
              <a:t>, GL_DEPTH_COMPONENT, </a:t>
            </a:r>
            <a:r>
              <a:rPr lang="en-US" altLang="zh-CN" b="0" i="0">
                <a:solidFill>
                  <a:srgbClr val="8CBBAD"/>
                </a:solidFill>
                <a:effectLst/>
                <a:highlight>
                  <a:srgbClr val="800000"/>
                </a:highlight>
              </a:rPr>
              <a:t>GL_FLOAT</a:t>
            </a:r>
            <a:r>
              <a:rPr lang="en-US" altLang="zh-CN" b="0" i="0">
                <a:solidFill>
                  <a:srgbClr val="E0E2E4"/>
                </a:solidFill>
                <a:effectLst/>
                <a:highlight>
                  <a:srgbClr val="800000"/>
                </a:highlight>
              </a:rPr>
              <a:t>, NULL); </a:t>
            </a:r>
          </a:p>
          <a:p>
            <a:r>
              <a:rPr lang="en-US" altLang="zh-CN"/>
              <a:t>glTexParameteri</a:t>
            </a:r>
            <a:r>
              <a:rPr lang="en-US" altLang="zh-CN" b="0" i="0">
                <a:solidFill>
                  <a:srgbClr val="E0E2E4"/>
                </a:solidFill>
                <a:effectLst/>
              </a:rPr>
              <a:t>(GL_TEXTURE_CUBE_MAP, GL_TEXTURE_MAG_FILTER, GL_NEAREST); </a:t>
            </a:r>
          </a:p>
          <a:p>
            <a:r>
              <a:rPr lang="en-US" altLang="zh-CN"/>
              <a:t>glTexParameteri</a:t>
            </a:r>
            <a:r>
              <a:rPr lang="en-US" altLang="zh-CN" b="0" i="0">
                <a:solidFill>
                  <a:srgbClr val="E0E2E4"/>
                </a:solidFill>
                <a:effectLst/>
              </a:rPr>
              <a:t>(GL_TEXTURE_CUBE_MAP, GL_TEXTURE_MIN_FILTER, GL_NEAREST); </a:t>
            </a:r>
          </a:p>
          <a:p>
            <a:r>
              <a:rPr lang="en-US" altLang="zh-CN"/>
              <a:t>glTexParameteri</a:t>
            </a:r>
            <a:r>
              <a:rPr lang="en-US" altLang="zh-CN" b="0" i="0">
                <a:solidFill>
                  <a:srgbClr val="E0E2E4"/>
                </a:solidFill>
                <a:effectLst/>
              </a:rPr>
              <a:t>(GL_TEXTURE_CUBE_MAP, GL_TEXTURE_WRAP_S, GL_CLAMP_TO_EDGE); </a:t>
            </a:r>
          </a:p>
          <a:p>
            <a:r>
              <a:rPr lang="en-US" altLang="zh-CN"/>
              <a:t>glTexParameteri</a:t>
            </a:r>
            <a:r>
              <a:rPr lang="en-US" altLang="zh-CN" b="0" i="0">
                <a:solidFill>
                  <a:srgbClr val="E0E2E4"/>
                </a:solidFill>
                <a:effectLst/>
              </a:rPr>
              <a:t>(GL_TEXTURE_CUBE_MAP, GL_TEXTURE_WRAP_T, GL_CLAMP_TO_EDGE); </a:t>
            </a:r>
          </a:p>
          <a:p>
            <a:r>
              <a:rPr lang="en-US" altLang="zh-CN"/>
              <a:t>glTexParameteri</a:t>
            </a:r>
            <a:r>
              <a:rPr lang="en-US" altLang="zh-CN" b="0" i="0">
                <a:solidFill>
                  <a:srgbClr val="E0E2E4"/>
                </a:solidFill>
                <a:effectLst/>
              </a:rPr>
              <a:t>(GL_TEXTURE_CUBE_MAP, GL_TEXTURE_WRAP_R, GL_CLAMP_TO_EDGE); </a:t>
            </a:r>
          </a:p>
          <a:p>
            <a:r>
              <a:rPr lang="en-US" altLang="zh-CN" b="0" i="0">
                <a:solidFill>
                  <a:srgbClr val="818E96"/>
                </a:solidFill>
                <a:effectLst/>
              </a:rPr>
              <a:t>// attach depth texture as FBO's depth buffer</a:t>
            </a:r>
            <a:r>
              <a:rPr lang="en-US" altLang="zh-CN" b="0" i="0">
                <a:solidFill>
                  <a:srgbClr val="E0E2E4"/>
                </a:solidFill>
                <a:effectLst/>
              </a:rPr>
              <a:t> </a:t>
            </a:r>
          </a:p>
          <a:p>
            <a:r>
              <a:rPr lang="en-US" altLang="zh-CN"/>
              <a:t>glBindFramebuffer(</a:t>
            </a:r>
            <a:r>
              <a:rPr lang="en-US" altLang="zh-CN" b="0" i="0">
                <a:solidFill>
                  <a:srgbClr val="E0E2E4"/>
                </a:solidFill>
                <a:effectLst/>
              </a:rPr>
              <a:t>GL_FRAMEBUFFER, depthMapFBO); </a:t>
            </a:r>
          </a:p>
          <a:p>
            <a:r>
              <a:rPr lang="en-US" altLang="zh-CN" b="0" i="0">
                <a:solidFill>
                  <a:srgbClr val="E0E2E4"/>
                </a:solidFill>
                <a:effectLst/>
              </a:rPr>
              <a:t>glFramebufferTexture(GL_FRAMEBUFFER, GL_DEPTH_ATTACHMENT, depthCubemap, </a:t>
            </a:r>
            <a:r>
              <a:rPr lang="en-US" altLang="zh-CN" b="0" i="0">
                <a:solidFill>
                  <a:srgbClr val="FFCD22"/>
                </a:solidFill>
                <a:effectLst/>
              </a:rPr>
              <a:t>0</a:t>
            </a:r>
            <a:r>
              <a:rPr lang="en-US" altLang="zh-CN" b="0" i="0">
                <a:solidFill>
                  <a:srgbClr val="E0E2E4"/>
                </a:solidFill>
                <a:effectLst/>
              </a:rPr>
              <a:t>); </a:t>
            </a:r>
          </a:p>
          <a:p>
            <a:r>
              <a:rPr lang="en-US" altLang="zh-CN" b="0" i="0">
                <a:solidFill>
                  <a:srgbClr val="E0E2E4"/>
                </a:solidFill>
                <a:effectLst/>
              </a:rPr>
              <a:t>glDrawBuffer(GL_NONE); </a:t>
            </a:r>
          </a:p>
          <a:p>
            <a:r>
              <a:rPr lang="en-US" altLang="zh-CN" b="0" i="0">
                <a:solidFill>
                  <a:srgbClr val="E0E2E4"/>
                </a:solidFill>
                <a:effectLst/>
              </a:rPr>
              <a:t>glReadBuffer(GL_NONE); </a:t>
            </a:r>
          </a:p>
          <a:p>
            <a:r>
              <a:rPr lang="en-US" altLang="zh-CN"/>
              <a:t>glBindFramebuffer(</a:t>
            </a:r>
            <a:r>
              <a:rPr lang="en-US" altLang="zh-CN" b="0" i="0">
                <a:solidFill>
                  <a:srgbClr val="E0E2E4"/>
                </a:solidFill>
                <a:effectLst/>
              </a:rPr>
              <a:t>GL_FRAMEBUFFER, </a:t>
            </a:r>
            <a:r>
              <a:rPr lang="en-US" altLang="zh-CN">
                <a:highlight>
                  <a:srgbClr val="800000"/>
                </a:highlight>
              </a:rPr>
              <a:t>defaultFramebufferObject()</a:t>
            </a:r>
            <a:r>
              <a:rPr lang="en-US" altLang="zh-CN" b="0" i="0">
                <a:solidFill>
                  <a:srgbClr val="E0E2E4"/>
                </a:solidFill>
                <a:effectLst/>
              </a:rPr>
              <a:t>); </a:t>
            </a:r>
            <a:endParaRPr lang="zh-CN" altLang="en-US"/>
          </a:p>
        </p:txBody>
      </p:sp>
      <p:sp>
        <p:nvSpPr>
          <p:cNvPr id="21" name="文本框 20">
            <a:extLst>
              <a:ext uri="{FF2B5EF4-FFF2-40B4-BE49-F238E27FC236}">
                <a16:creationId xmlns:a16="http://schemas.microsoft.com/office/drawing/2014/main" id="{6F2F14F6-DB6E-4AC4-AEE7-19F061863277}"/>
              </a:ext>
            </a:extLst>
          </p:cNvPr>
          <p:cNvSpPr txBox="1"/>
          <p:nvPr/>
        </p:nvSpPr>
        <p:spPr>
          <a:xfrm>
            <a:off x="2996346" y="11534723"/>
            <a:ext cx="687705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1600" b="0" i="0">
                <a:solidFill>
                  <a:srgbClr val="222222"/>
                </a:solidFill>
                <a:effectLst/>
                <a:latin typeface="Microsoft Yahei" panose="020B0503020204020204" pitchFamily="34" charset="-122"/>
                <a:ea typeface="Microsoft Yahei" panose="020B0503020204020204" pitchFamily="34" charset="-122"/>
              </a:rPr>
              <a:t>使用几何着色器，允许把所有面在一个过程渲染，可以使用</a:t>
            </a:r>
            <a:r>
              <a:rPr lang="en-US" altLang="zh-CN" sz="1600" b="0" i="0">
                <a:solidFill>
                  <a:srgbClr val="222222"/>
                </a:solidFill>
                <a:effectLst/>
                <a:latin typeface="Microsoft Yahei" panose="020B0503020204020204" pitchFamily="34" charset="-122"/>
                <a:ea typeface="Microsoft Yahei" panose="020B0503020204020204" pitchFamily="34" charset="-122"/>
              </a:rPr>
              <a:t>glFramebufferTexture</a:t>
            </a:r>
            <a:r>
              <a:rPr lang="zh-CN" altLang="en-US" sz="1600" b="0" i="0">
                <a:solidFill>
                  <a:srgbClr val="222222"/>
                </a:solidFill>
                <a:effectLst/>
                <a:latin typeface="Microsoft Yahei" panose="020B0503020204020204" pitchFamily="34" charset="-122"/>
                <a:ea typeface="Microsoft Yahei" panose="020B0503020204020204" pitchFamily="34" charset="-122"/>
              </a:rPr>
              <a:t>直接把立方体贴图附加成帧缓冲的深度附件</a:t>
            </a:r>
            <a:endParaRPr lang="zh-CN" altLang="en-US" sz="1600"/>
          </a:p>
        </p:txBody>
      </p:sp>
      <p:pic>
        <p:nvPicPr>
          <p:cNvPr id="3" name="图片 2">
            <a:extLst>
              <a:ext uri="{FF2B5EF4-FFF2-40B4-BE49-F238E27FC236}">
                <a16:creationId xmlns:a16="http://schemas.microsoft.com/office/drawing/2014/main" id="{192D3D80-3198-4C10-B7D2-5236804E53DB}"/>
              </a:ext>
            </a:extLst>
          </p:cNvPr>
          <p:cNvPicPr>
            <a:picLocks noChangeAspect="1"/>
          </p:cNvPicPr>
          <p:nvPr/>
        </p:nvPicPr>
        <p:blipFill>
          <a:blip r:embed="rId3"/>
          <a:stretch>
            <a:fillRect/>
          </a:stretch>
        </p:blipFill>
        <p:spPr>
          <a:xfrm>
            <a:off x="7660864" y="1013853"/>
            <a:ext cx="2414205" cy="1927075"/>
          </a:xfrm>
          <a:prstGeom prst="rect">
            <a:avLst/>
          </a:prstGeom>
        </p:spPr>
      </p:pic>
      <p:pic>
        <p:nvPicPr>
          <p:cNvPr id="6" name="图片 5">
            <a:extLst>
              <a:ext uri="{FF2B5EF4-FFF2-40B4-BE49-F238E27FC236}">
                <a16:creationId xmlns:a16="http://schemas.microsoft.com/office/drawing/2014/main" id="{61633640-C77C-4912-8C43-577A536DC3CC}"/>
              </a:ext>
            </a:extLst>
          </p:cNvPr>
          <p:cNvPicPr>
            <a:picLocks noChangeAspect="1"/>
          </p:cNvPicPr>
          <p:nvPr/>
        </p:nvPicPr>
        <p:blipFill>
          <a:blip r:embed="rId4"/>
          <a:stretch>
            <a:fillRect/>
          </a:stretch>
        </p:blipFill>
        <p:spPr>
          <a:xfrm>
            <a:off x="5046439" y="1013853"/>
            <a:ext cx="2426687" cy="1927075"/>
          </a:xfrm>
          <a:prstGeom prst="rect">
            <a:avLst/>
          </a:prstGeom>
        </p:spPr>
      </p:pic>
      <mc:AlternateContent xmlns:mc="http://schemas.openxmlformats.org/markup-compatibility/2006" xmlns:p14="http://schemas.microsoft.com/office/powerpoint/2010/main">
        <mc:Choice Requires="p14">
          <p:contentPart p14:bwMode="auto" r:id="rId5">
            <p14:nvContentPartPr>
              <p14:cNvPr id="1592" name="墨迹 1591">
                <a:extLst>
                  <a:ext uri="{FF2B5EF4-FFF2-40B4-BE49-F238E27FC236}">
                    <a16:creationId xmlns:a16="http://schemas.microsoft.com/office/drawing/2014/main" id="{F40721D4-82EA-4298-96CF-6474B40A3BA2}"/>
                  </a:ext>
                </a:extLst>
              </p14:cNvPr>
              <p14:cNvContentPartPr/>
              <p14:nvPr/>
            </p14:nvContentPartPr>
            <p14:xfrm>
              <a:off x="586740" y="4023000"/>
              <a:ext cx="2745360" cy="106920"/>
            </p14:xfrm>
          </p:contentPart>
        </mc:Choice>
        <mc:Fallback xmlns="">
          <p:pic>
            <p:nvPicPr>
              <p:cNvPr id="1592" name="墨迹 1591">
                <a:extLst>
                  <a:ext uri="{FF2B5EF4-FFF2-40B4-BE49-F238E27FC236}">
                    <a16:creationId xmlns:a16="http://schemas.microsoft.com/office/drawing/2014/main" id="{F40721D4-82EA-4298-96CF-6474B40A3BA2}"/>
                  </a:ext>
                </a:extLst>
              </p:cNvPr>
              <p:cNvPicPr/>
              <p:nvPr/>
            </p:nvPicPr>
            <p:blipFill>
              <a:blip r:embed="rId6"/>
              <a:stretch>
                <a:fillRect/>
              </a:stretch>
            </p:blipFill>
            <p:spPr>
              <a:xfrm>
                <a:off x="577740" y="4014360"/>
                <a:ext cx="2763000" cy="124560"/>
              </a:xfrm>
              <a:prstGeom prst="rect">
                <a:avLst/>
              </a:prstGeom>
            </p:spPr>
          </p:pic>
        </mc:Fallback>
      </mc:AlternateContent>
    </p:spTree>
    <p:extLst>
      <p:ext uri="{BB962C8B-B14F-4D97-AF65-F5344CB8AC3E}">
        <p14:creationId xmlns:p14="http://schemas.microsoft.com/office/powerpoint/2010/main" val="363037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3BB5138-9451-4292-BD37-AC2EFB6F90A4}"/>
              </a:ext>
            </a:extLst>
          </p:cNvPr>
          <p:cNvSpPr txBox="1"/>
          <p:nvPr/>
        </p:nvSpPr>
        <p:spPr>
          <a:xfrm>
            <a:off x="742950" y="914043"/>
            <a:ext cx="9109710" cy="397031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18E96"/>
                </a:solidFill>
                <a:effectLst/>
              </a:rPr>
              <a:t>// 1. first render to depth cubemap</a:t>
            </a:r>
            <a:r>
              <a:rPr lang="en-US" altLang="zh-CN" b="0" i="0">
                <a:solidFill>
                  <a:srgbClr val="E0E2E4"/>
                </a:solidFill>
                <a:effectLst/>
              </a:rPr>
              <a:t> </a:t>
            </a:r>
          </a:p>
          <a:p>
            <a:r>
              <a:rPr lang="en-US" altLang="zh-CN"/>
              <a:t>glViewport</a:t>
            </a:r>
            <a:r>
              <a:rPr lang="en-US" altLang="zh-CN" b="0" i="0">
                <a:solidFill>
                  <a:srgbClr val="E0E2E4"/>
                </a:solidFill>
                <a:effectLst/>
              </a:rPr>
              <a:t>(</a:t>
            </a:r>
            <a:r>
              <a:rPr lang="en-US" altLang="zh-CN" b="0" i="0">
                <a:solidFill>
                  <a:srgbClr val="FFCD22"/>
                </a:solidFill>
                <a:effectLst/>
              </a:rPr>
              <a:t>0</a:t>
            </a:r>
            <a:r>
              <a:rPr lang="en-US" altLang="zh-CN" b="0" i="0">
                <a:solidFill>
                  <a:srgbClr val="E0E2E4"/>
                </a:solidFill>
                <a:effectLst/>
              </a:rPr>
              <a:t>, </a:t>
            </a:r>
            <a:r>
              <a:rPr lang="en-US" altLang="zh-CN" b="0" i="0">
                <a:solidFill>
                  <a:srgbClr val="FFCD22"/>
                </a:solidFill>
                <a:effectLst/>
              </a:rPr>
              <a:t>0</a:t>
            </a:r>
            <a:r>
              <a:rPr lang="en-US" altLang="zh-CN" b="0" i="0">
                <a:solidFill>
                  <a:srgbClr val="E0E2E4"/>
                </a:solidFill>
                <a:effectLst/>
              </a:rPr>
              <a:t>, SHADOW_WIDTH, SHADOW_HEIGHT); </a:t>
            </a:r>
          </a:p>
          <a:p>
            <a:r>
              <a:rPr lang="en-US" altLang="zh-CN"/>
              <a:t>glBindFramebuffer</a:t>
            </a:r>
            <a:r>
              <a:rPr lang="en-US" altLang="zh-CN" b="0" i="0">
                <a:solidFill>
                  <a:srgbClr val="E0E2E4"/>
                </a:solidFill>
                <a:effectLst/>
              </a:rPr>
              <a:t>(GL_FRAMEBUFFER, depthMapFBO); </a:t>
            </a:r>
          </a:p>
          <a:p>
            <a:r>
              <a:rPr lang="en-US" altLang="zh-CN"/>
              <a:t>glClear</a:t>
            </a:r>
            <a:r>
              <a:rPr lang="en-US" altLang="zh-CN" b="0" i="0">
                <a:solidFill>
                  <a:srgbClr val="E0E2E4"/>
                </a:solidFill>
                <a:effectLst/>
              </a:rPr>
              <a:t>(GL_DEPTH_BUFFER_BIT); </a:t>
            </a:r>
          </a:p>
          <a:p>
            <a:r>
              <a:rPr lang="en-US" altLang="zh-CN" b="0" i="0">
                <a:solidFill>
                  <a:srgbClr val="E0E2E4"/>
                </a:solidFill>
                <a:effectLst/>
              </a:rPr>
              <a:t>ConfigureShaderAndMatrices(); </a:t>
            </a:r>
          </a:p>
          <a:p>
            <a:r>
              <a:rPr lang="en-US" altLang="zh-CN" b="0" i="0">
                <a:solidFill>
                  <a:srgbClr val="E0E2E4"/>
                </a:solidFill>
                <a:effectLst/>
              </a:rPr>
              <a:t>RenderScene(); </a:t>
            </a:r>
          </a:p>
          <a:p>
            <a:r>
              <a:rPr lang="en-US" altLang="zh-CN"/>
              <a:t>glBindFramebuffer</a:t>
            </a:r>
            <a:r>
              <a:rPr lang="en-US" altLang="zh-CN" b="0" i="0">
                <a:solidFill>
                  <a:srgbClr val="E0E2E4"/>
                </a:solidFill>
                <a:effectLst/>
              </a:rPr>
              <a:t>(GL_FRAMEBUFFER, </a:t>
            </a:r>
            <a:r>
              <a:rPr lang="en-US" altLang="zh-CN" b="0" i="0">
                <a:solidFill>
                  <a:srgbClr val="FFCD22"/>
                </a:solidFill>
                <a:effectLst/>
              </a:rPr>
              <a:t>0</a:t>
            </a:r>
            <a:r>
              <a:rPr lang="en-US" altLang="zh-CN" b="0" i="0">
                <a:solidFill>
                  <a:srgbClr val="E0E2E4"/>
                </a:solidFill>
                <a:effectLst/>
              </a:rPr>
              <a:t>); </a:t>
            </a:r>
          </a:p>
          <a:p>
            <a:endParaRPr lang="en-US" altLang="zh-CN" b="0" i="0">
              <a:solidFill>
                <a:srgbClr val="E0E2E4"/>
              </a:solidFill>
              <a:effectLst/>
            </a:endParaRPr>
          </a:p>
          <a:p>
            <a:r>
              <a:rPr lang="en-US" altLang="zh-CN" b="0" i="0">
                <a:solidFill>
                  <a:srgbClr val="818E96"/>
                </a:solidFill>
                <a:effectLst/>
              </a:rPr>
              <a:t>// 2. then render scene as normal with shadow mapping (using depth cubemap)</a:t>
            </a:r>
            <a:r>
              <a:rPr lang="en-US" altLang="zh-CN" b="0" i="0">
                <a:solidFill>
                  <a:srgbClr val="E0E2E4"/>
                </a:solidFill>
                <a:effectLst/>
              </a:rPr>
              <a:t> </a:t>
            </a:r>
          </a:p>
          <a:p>
            <a:r>
              <a:rPr lang="en-US" altLang="zh-CN"/>
              <a:t>glViewport</a:t>
            </a:r>
            <a:r>
              <a:rPr lang="en-US" altLang="zh-CN" b="0" i="0">
                <a:solidFill>
                  <a:srgbClr val="E0E2E4"/>
                </a:solidFill>
                <a:effectLst/>
              </a:rPr>
              <a:t>(</a:t>
            </a:r>
            <a:r>
              <a:rPr lang="en-US" altLang="zh-CN" b="0" i="0">
                <a:solidFill>
                  <a:srgbClr val="FFCD22"/>
                </a:solidFill>
                <a:effectLst/>
              </a:rPr>
              <a:t>0</a:t>
            </a:r>
            <a:r>
              <a:rPr lang="en-US" altLang="zh-CN" b="0" i="0">
                <a:solidFill>
                  <a:srgbClr val="E0E2E4"/>
                </a:solidFill>
                <a:effectLst/>
              </a:rPr>
              <a:t>, </a:t>
            </a:r>
            <a:r>
              <a:rPr lang="en-US" altLang="zh-CN" b="0" i="0">
                <a:solidFill>
                  <a:srgbClr val="FFCD22"/>
                </a:solidFill>
                <a:effectLst/>
              </a:rPr>
              <a:t>0</a:t>
            </a:r>
            <a:r>
              <a:rPr lang="en-US" altLang="zh-CN" b="0" i="0">
                <a:solidFill>
                  <a:srgbClr val="E0E2E4"/>
                </a:solidFill>
                <a:effectLst/>
              </a:rPr>
              <a:t>, SCR_WIDTH, SCR_HEIGHT); </a:t>
            </a:r>
          </a:p>
          <a:p>
            <a:r>
              <a:rPr lang="en-US" altLang="zh-CN"/>
              <a:t>glClear</a:t>
            </a:r>
            <a:r>
              <a:rPr lang="en-US" altLang="zh-CN" b="0" i="0">
                <a:solidFill>
                  <a:srgbClr val="E0E2E4"/>
                </a:solidFill>
                <a:effectLst/>
              </a:rPr>
              <a:t>(GL_COLOR_BUFFER_BIT | GL_DEPTH_BUFFER_BIT); </a:t>
            </a:r>
          </a:p>
          <a:p>
            <a:r>
              <a:rPr lang="en-US" altLang="zh-CN" b="0" i="0">
                <a:solidFill>
                  <a:srgbClr val="E0E2E4"/>
                </a:solidFill>
                <a:effectLst/>
              </a:rPr>
              <a:t>ConfigureShaderAndMatrices(); </a:t>
            </a:r>
          </a:p>
          <a:p>
            <a:r>
              <a:rPr lang="en-US" altLang="zh-CN"/>
              <a:t>glBindTexture</a:t>
            </a:r>
            <a:r>
              <a:rPr lang="en-US" altLang="zh-CN" b="0" i="0">
                <a:solidFill>
                  <a:srgbClr val="E0E2E4"/>
                </a:solidFill>
                <a:effectLst/>
              </a:rPr>
              <a:t>(GL_TEXTURE_CUBE_MAP, depthCubemap); </a:t>
            </a:r>
          </a:p>
          <a:p>
            <a:r>
              <a:rPr lang="en-US" altLang="zh-CN" b="0" i="0">
                <a:solidFill>
                  <a:srgbClr val="E0E2E4"/>
                </a:solidFill>
                <a:effectLst/>
              </a:rPr>
              <a:t>RenderScene();</a:t>
            </a:r>
            <a:endParaRPr lang="zh-CN" altLang="en-US"/>
          </a:p>
        </p:txBody>
      </p:sp>
      <p:sp>
        <p:nvSpPr>
          <p:cNvPr id="7" name="文本框 6">
            <a:extLst>
              <a:ext uri="{FF2B5EF4-FFF2-40B4-BE49-F238E27FC236}">
                <a16:creationId xmlns:a16="http://schemas.microsoft.com/office/drawing/2014/main" id="{3A800986-FFF6-45FE-8C86-5AA423A8287F}"/>
              </a:ext>
            </a:extLst>
          </p:cNvPr>
          <p:cNvSpPr txBox="1"/>
          <p:nvPr/>
        </p:nvSpPr>
        <p:spPr>
          <a:xfrm>
            <a:off x="742950" y="5248394"/>
            <a:ext cx="5311140"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每个光空间变换矩阵使用同样的投影矩阵：</a:t>
            </a:r>
            <a:endParaRPr lang="zh-CN" altLang="en-US">
              <a:solidFill>
                <a:schemeClr val="bg1"/>
              </a:solidFill>
            </a:endParaRPr>
          </a:p>
        </p:txBody>
      </p:sp>
      <p:sp>
        <p:nvSpPr>
          <p:cNvPr id="9" name="文本框 8">
            <a:extLst>
              <a:ext uri="{FF2B5EF4-FFF2-40B4-BE49-F238E27FC236}">
                <a16:creationId xmlns:a16="http://schemas.microsoft.com/office/drawing/2014/main" id="{4433D78D-A90B-4D5D-A8B0-AA82812BC24A}"/>
              </a:ext>
            </a:extLst>
          </p:cNvPr>
          <p:cNvSpPr txBox="1"/>
          <p:nvPr/>
        </p:nvSpPr>
        <p:spPr>
          <a:xfrm>
            <a:off x="689610" y="4946481"/>
            <a:ext cx="5311140" cy="369332"/>
          </a:xfrm>
          <a:prstGeom prst="rect">
            <a:avLst/>
          </a:prstGeom>
          <a:noFill/>
        </p:spPr>
        <p:txBody>
          <a:bodyPr wrap="square">
            <a:spAutoFit/>
          </a:bodyPr>
          <a:lstStyle/>
          <a:p>
            <a:pPr algn="l"/>
            <a:r>
              <a:rPr lang="zh-CN" altLang="en-US" b="1" i="0">
                <a:solidFill>
                  <a:srgbClr val="FFC000"/>
                </a:solidFill>
                <a:effectLst/>
                <a:latin typeface="Open Sans" panose="020B0606030504020204" pitchFamily="34" charset="0"/>
              </a:rPr>
              <a:t>光空间的变换</a:t>
            </a:r>
          </a:p>
        </p:txBody>
      </p:sp>
      <p:sp>
        <p:nvSpPr>
          <p:cNvPr id="10" name="文本框 9">
            <a:extLst>
              <a:ext uri="{FF2B5EF4-FFF2-40B4-BE49-F238E27FC236}">
                <a16:creationId xmlns:a16="http://schemas.microsoft.com/office/drawing/2014/main" id="{47434F0B-0B30-4E30-810A-2254751B20C1}"/>
              </a:ext>
            </a:extLst>
          </p:cNvPr>
          <p:cNvSpPr txBox="1"/>
          <p:nvPr/>
        </p:nvSpPr>
        <p:spPr>
          <a:xfrm>
            <a:off x="757714" y="5617726"/>
            <a:ext cx="9109710" cy="147732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1" i="0">
                <a:solidFill>
                  <a:srgbClr val="93C763"/>
                </a:solidFill>
                <a:effectLst/>
              </a:rPr>
              <a:t>float</a:t>
            </a:r>
            <a:r>
              <a:rPr lang="en-US" altLang="zh-CN" b="0" i="0">
                <a:solidFill>
                  <a:srgbClr val="E0E2E4"/>
                </a:solidFill>
                <a:effectLst/>
              </a:rPr>
              <a:t> aspect = (</a:t>
            </a:r>
            <a:r>
              <a:rPr lang="en-US" altLang="zh-CN" b="1" i="0">
                <a:solidFill>
                  <a:srgbClr val="93C763"/>
                </a:solidFill>
                <a:effectLst/>
              </a:rPr>
              <a:t>float</a:t>
            </a:r>
            <a:r>
              <a:rPr lang="en-US" altLang="zh-CN" b="0" i="0">
                <a:solidFill>
                  <a:srgbClr val="E0E2E4"/>
                </a:solidFill>
                <a:effectLst/>
              </a:rPr>
              <a:t>)SHADOW_WIDTH/(</a:t>
            </a:r>
            <a:r>
              <a:rPr lang="en-US" altLang="zh-CN" b="1" i="0">
                <a:solidFill>
                  <a:srgbClr val="93C763"/>
                </a:solidFill>
                <a:effectLst/>
              </a:rPr>
              <a:t>float</a:t>
            </a:r>
            <a:r>
              <a:rPr lang="en-US" altLang="zh-CN" b="0" i="0">
                <a:solidFill>
                  <a:srgbClr val="E0E2E4"/>
                </a:solidFill>
                <a:effectLst/>
              </a:rPr>
              <a:t>)SHADOW_HEIGHT; </a:t>
            </a:r>
          </a:p>
          <a:p>
            <a:r>
              <a:rPr lang="en-US" altLang="zh-CN" b="1" i="0">
                <a:solidFill>
                  <a:srgbClr val="93C763"/>
                </a:solidFill>
                <a:effectLst/>
              </a:rPr>
              <a:t>float</a:t>
            </a:r>
            <a:r>
              <a:rPr lang="en-US" altLang="zh-CN" b="0" i="0">
                <a:solidFill>
                  <a:srgbClr val="E0E2E4"/>
                </a:solidFill>
                <a:effectLst/>
              </a:rPr>
              <a:t> near = </a:t>
            </a:r>
            <a:r>
              <a:rPr lang="en-US" altLang="zh-CN" b="0" i="0">
                <a:solidFill>
                  <a:srgbClr val="FFCD22"/>
                </a:solidFill>
                <a:effectLst/>
              </a:rPr>
              <a:t>1.0f</a:t>
            </a:r>
            <a:r>
              <a:rPr lang="en-US" altLang="zh-CN" b="0" i="0">
                <a:solidFill>
                  <a:srgbClr val="E0E2E4"/>
                </a:solidFill>
                <a:effectLst/>
              </a:rPr>
              <a:t>; </a:t>
            </a:r>
          </a:p>
          <a:p>
            <a:r>
              <a:rPr lang="en-US" altLang="zh-CN" b="1" i="0">
                <a:solidFill>
                  <a:srgbClr val="93C763"/>
                </a:solidFill>
                <a:effectLst/>
              </a:rPr>
              <a:t>float</a:t>
            </a:r>
            <a:r>
              <a:rPr lang="en-US" altLang="zh-CN" b="0" i="0">
                <a:solidFill>
                  <a:srgbClr val="E0E2E4"/>
                </a:solidFill>
                <a:effectLst/>
              </a:rPr>
              <a:t> far = </a:t>
            </a:r>
            <a:r>
              <a:rPr lang="en-US" altLang="zh-CN" b="0" i="0">
                <a:solidFill>
                  <a:srgbClr val="FFCD22"/>
                </a:solidFill>
                <a:effectLst/>
              </a:rPr>
              <a:t>25.0f</a:t>
            </a:r>
            <a:r>
              <a:rPr lang="en-US" altLang="zh-CN" b="0" i="0">
                <a:solidFill>
                  <a:srgbClr val="E0E2E4"/>
                </a:solidFill>
                <a:effectLst/>
              </a:rPr>
              <a:t>; </a:t>
            </a:r>
          </a:p>
          <a:p>
            <a:r>
              <a:rPr lang="en-US" altLang="zh-CN" b="0" i="0">
                <a:solidFill>
                  <a:schemeClr val="accent1">
                    <a:lumMod val="60000"/>
                    <a:lumOff val="40000"/>
                  </a:schemeClr>
                </a:solidFill>
                <a:effectLst/>
              </a:rPr>
              <a:t>QMatrix4x4</a:t>
            </a:r>
            <a:r>
              <a:rPr lang="en-US" altLang="zh-CN" b="0" i="0">
                <a:solidFill>
                  <a:srgbClr val="E0E2E4"/>
                </a:solidFill>
                <a:effectLst/>
              </a:rPr>
              <a:t> shadowProj </a:t>
            </a:r>
            <a:r>
              <a:rPr lang="en-US" altLang="zh-CN">
                <a:solidFill>
                  <a:srgbClr val="E0E2E4"/>
                </a:solidFill>
              </a:rPr>
              <a:t>;</a:t>
            </a:r>
          </a:p>
          <a:p>
            <a:r>
              <a:rPr lang="en-US" altLang="zh-CN" b="0" i="0">
                <a:solidFill>
                  <a:srgbClr val="E0E2E4"/>
                </a:solidFill>
                <a:effectLst/>
              </a:rPr>
              <a:t>shadowProj.</a:t>
            </a:r>
            <a:r>
              <a:rPr lang="en-US" altLang="zh-CN"/>
              <a:t>perspective</a:t>
            </a:r>
            <a:r>
              <a:rPr lang="en-US" altLang="zh-CN" b="0" i="0">
                <a:solidFill>
                  <a:srgbClr val="E0E2E4"/>
                </a:solidFill>
                <a:effectLst/>
              </a:rPr>
              <a:t>(</a:t>
            </a:r>
            <a:r>
              <a:rPr lang="en-US" altLang="zh-CN" b="0" i="0">
                <a:solidFill>
                  <a:srgbClr val="FFCD22"/>
                </a:solidFill>
                <a:effectLst/>
              </a:rPr>
              <a:t>90.0f</a:t>
            </a:r>
            <a:r>
              <a:rPr lang="en-US" altLang="zh-CN" b="0" i="0">
                <a:solidFill>
                  <a:srgbClr val="E0E2E4"/>
                </a:solidFill>
                <a:effectLst/>
              </a:rPr>
              <a:t>, aspect, near, far); </a:t>
            </a:r>
            <a:endParaRPr lang="zh-CN" altLang="en-US"/>
          </a:p>
        </p:txBody>
      </p:sp>
      <p:sp>
        <p:nvSpPr>
          <p:cNvPr id="12" name="文本框 11">
            <a:extLst>
              <a:ext uri="{FF2B5EF4-FFF2-40B4-BE49-F238E27FC236}">
                <a16:creationId xmlns:a16="http://schemas.microsoft.com/office/drawing/2014/main" id="{942A05FC-C506-4271-80A8-00AD2617B794}"/>
              </a:ext>
            </a:extLst>
          </p:cNvPr>
          <p:cNvSpPr txBox="1"/>
          <p:nvPr/>
        </p:nvSpPr>
        <p:spPr>
          <a:xfrm>
            <a:off x="628650" y="7095054"/>
            <a:ext cx="9238774" cy="369332"/>
          </a:xfrm>
          <a:prstGeom prst="rect">
            <a:avLst/>
          </a:prstGeom>
          <a:noFill/>
        </p:spPr>
        <p:txBody>
          <a:bodyPr wrap="square">
            <a:spAutoFit/>
          </a:bodyPr>
          <a:lstStyle/>
          <a:p>
            <a:r>
              <a:rPr lang="zh-CN" altLang="en-US" b="0" i="0">
                <a:solidFill>
                  <a:schemeClr val="bg1"/>
                </a:solidFill>
                <a:effectLst/>
                <a:latin typeface="Microsoft Yahei" panose="020B0503020204020204" pitchFamily="34" charset="-122"/>
                <a:ea typeface="Microsoft Yahei" panose="020B0503020204020204" pitchFamily="34" charset="-122"/>
              </a:rPr>
              <a:t>为每个方向提供一个不同的视图矩阵。右、左、上、下、近、远：</a:t>
            </a:r>
            <a:endParaRPr lang="zh-CN" altLang="en-US">
              <a:solidFill>
                <a:schemeClr val="bg1"/>
              </a:solidFill>
            </a:endParaRPr>
          </a:p>
        </p:txBody>
      </p:sp>
      <p:sp>
        <p:nvSpPr>
          <p:cNvPr id="13" name="文本框 12">
            <a:extLst>
              <a:ext uri="{FF2B5EF4-FFF2-40B4-BE49-F238E27FC236}">
                <a16:creationId xmlns:a16="http://schemas.microsoft.com/office/drawing/2014/main" id="{9267BA63-094C-4D7C-8F8C-12869E7870E3}"/>
              </a:ext>
            </a:extLst>
          </p:cNvPr>
          <p:cNvSpPr txBox="1"/>
          <p:nvPr/>
        </p:nvSpPr>
        <p:spPr>
          <a:xfrm>
            <a:off x="689610" y="7464386"/>
            <a:ext cx="9521190" cy="477053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8000"/>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8000"/>
                </a:solidFill>
                <a:effectLst/>
              </a:rPr>
              <a:t>0.</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8000"/>
                </a:solidFill>
                <a:effectLst/>
              </a:rPr>
              <a:t>create</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8000"/>
                </a:solidFill>
                <a:effectLst/>
              </a:rPr>
              <a:t>depth</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8000"/>
                </a:solidFill>
                <a:effectLst/>
              </a:rPr>
              <a:t>cubemap</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8000"/>
                </a:solidFill>
                <a:effectLst/>
              </a:rPr>
              <a:t>transformation</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8000"/>
                </a:solidFill>
                <a:effectLst/>
              </a:rPr>
              <a:t>matrices</a:t>
            </a:r>
            <a:r>
              <a:rPr kumimoji="0" lang="zh-CN" altLang="zh-CN" sz="1600" b="0" i="0" u="none" strike="noStrike" cap="none" normalizeH="0" baseline="0">
                <a:ln>
                  <a:noFill/>
                </a:ln>
                <a:solidFill>
                  <a:schemeClr val="tx1"/>
                </a:solidFill>
                <a:effectLst/>
              </a:rPr>
              <a:t> </a:t>
            </a:r>
            <a:r>
              <a:rPr kumimoji="0" lang="zh-CN" altLang="zh-CN" sz="1600" b="0" i="0" u="none" strike="noStrike" cap="none" normalizeH="0" baseline="0">
                <a:ln>
                  <a:noFill/>
                </a:ln>
                <a:solidFill>
                  <a:srgbClr val="008000"/>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8000"/>
                </a:solidFill>
                <a:effectLst/>
              </a:rPr>
              <a:t>-----------------------------------------------</a:t>
            </a:r>
            <a:r>
              <a:rPr kumimoji="0" lang="zh-CN" altLang="zh-CN" sz="1600" b="0" i="0" u="none" strike="noStrike" cap="none" normalizeH="0" baseline="0">
                <a:ln>
                  <a:noFill/>
                </a:ln>
                <a:solidFill>
                  <a:schemeClr val="tx1"/>
                </a:solidFill>
                <a:effectLst/>
              </a:rPr>
              <a:t>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808000"/>
                </a:solidFill>
                <a:effectLst/>
              </a:rPr>
              <a:t>float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near_plane</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1.0f</a:t>
            </a:r>
            <a:r>
              <a:rPr kumimoji="0" lang="zh-CN" altLang="zh-CN" sz="1600" b="0" i="0" u="none" strike="noStrike" cap="none" normalizeH="0" baseline="0">
                <a:ln>
                  <a:noFill/>
                </a:ln>
                <a:solidFill>
                  <a:schemeClr val="tx1"/>
                </a:solidFill>
                <a:effectLst/>
              </a:rPr>
              <a:t>;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808000"/>
                </a:solidFill>
                <a:effectLst/>
              </a:rPr>
              <a:t>float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far_plane</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25.0f</a:t>
            </a:r>
            <a:r>
              <a:rPr kumimoji="0" lang="zh-CN" altLang="zh-CN" sz="1600" b="0" i="0" u="none" strike="noStrike" cap="none" normalizeH="0" baseline="0">
                <a:ln>
                  <a:noFill/>
                </a:ln>
                <a:solidFill>
                  <a:schemeClr val="tx1"/>
                </a:solidFill>
                <a:effectLst/>
              </a:rPr>
              <a:t>;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800080"/>
                </a:solidFill>
                <a:effectLst/>
              </a:rPr>
              <a:t>QMatrix4x4</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shadowProj;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800080"/>
                </a:solidFill>
                <a:effectLst/>
              </a:rPr>
              <a:t>QMatrix4x4</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shadowView;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shadowProj.perspective(</a:t>
            </a:r>
            <a:r>
              <a:rPr kumimoji="0" lang="zh-CN" altLang="zh-CN" sz="1600" b="0" i="0" u="none" strike="noStrike" cap="none" normalizeH="0" baseline="0">
                <a:ln>
                  <a:noFill/>
                </a:ln>
                <a:solidFill>
                  <a:srgbClr val="000080"/>
                </a:solidFill>
                <a:effectLst/>
              </a:rPr>
              <a:t>90.0f</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808000"/>
                </a:solidFill>
                <a:effectLst/>
              </a:rPr>
              <a:t>float</a:t>
            </a:r>
            <a:r>
              <a:rPr kumimoji="0" lang="zh-CN" altLang="zh-CN" sz="1600" b="0" i="0" u="none" strike="noStrike" cap="none" normalizeH="0" baseline="0">
                <a:ln>
                  <a:noFill/>
                </a:ln>
                <a:solidFill>
                  <a:schemeClr val="tx1"/>
                </a:solidFill>
                <a:effectLst/>
              </a:rPr>
              <a:t>)SHADOW_WIDTH</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808000"/>
                </a:solidFill>
                <a:effectLst/>
              </a:rPr>
              <a:t>float</a:t>
            </a:r>
            <a:r>
              <a:rPr kumimoji="0" lang="zh-CN" altLang="zh-CN" sz="1600" b="0" i="0" u="none" strike="noStrike" cap="none" normalizeH="0" baseline="0">
                <a:ln>
                  <a:noFill/>
                </a:ln>
                <a:solidFill>
                  <a:schemeClr val="tx1"/>
                </a:solidFill>
                <a:effectLst/>
              </a:rPr>
              <a:t>)SHADOW_HEIGHT,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near_plane,</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far_plane);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800080"/>
                </a:solidFill>
                <a:effectLst/>
              </a:rPr>
              <a:t>std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800080"/>
                </a:solidFill>
                <a:effectLst/>
              </a:rPr>
              <a:t>vector</a:t>
            </a:r>
            <a:r>
              <a:rPr kumimoji="0" lang="zh-CN" altLang="zh-CN" sz="1600" b="0" i="0" u="none" strike="noStrike" cap="none" normalizeH="0" baseline="0">
                <a:ln>
                  <a:noFill/>
                </a:ln>
                <a:solidFill>
                  <a:schemeClr val="tx1"/>
                </a:solidFill>
                <a:effectLst/>
              </a:rPr>
              <a:t>&lt;</a:t>
            </a:r>
            <a:r>
              <a:rPr kumimoji="0" lang="zh-CN" altLang="zh-CN" sz="1600" b="0" i="0" u="none" strike="noStrike" cap="none" normalizeH="0" baseline="0">
                <a:ln>
                  <a:noFill/>
                </a:ln>
                <a:solidFill>
                  <a:srgbClr val="800080"/>
                </a:solidFill>
                <a:effectLst/>
              </a:rPr>
              <a:t>QMatrix4x4</a:t>
            </a:r>
            <a:r>
              <a:rPr kumimoji="0" lang="zh-CN" altLang="zh-CN" sz="1600" b="0" i="0" u="none" strike="noStrike" cap="none" normalizeH="0" baseline="0">
                <a:ln>
                  <a:noFill/>
                </a:ln>
                <a:solidFill>
                  <a:schemeClr val="tx1"/>
                </a:solidFill>
                <a:effectLst/>
              </a:rPr>
              <a:t>&gt;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shadowTransforms;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shadowView.lookAt(lightPos,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shadowTransforms.push_back(shadowProj</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shadowView);</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highlight>
                  <a:srgbClr val="FFFF00"/>
                </a:highlight>
              </a:rPr>
              <a:t>shadowView.setToIdentity(); </a:t>
            </a:r>
            <a:endParaRPr kumimoji="0" lang="en-US" altLang="zh-CN" sz="1600" b="0" i="0" u="none" strike="noStrike" cap="none" normalizeH="0" baseline="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shadowView.lookAt(lightPos,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shadowTransforms.push_back(shadowProj</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shadowView);</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highlight>
                  <a:srgbClr val="FFFF00"/>
                </a:highlight>
              </a:rPr>
              <a:t>shadowView.setToIdentity(); </a:t>
            </a:r>
            <a:endParaRPr kumimoji="0" lang="en-US" altLang="zh-CN" sz="1600" b="0" i="0" u="none" strike="noStrike" cap="none" normalizeH="0" baseline="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shadowView.lookAt(lightPos,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shadowTransforms.push_back(shadowProj</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shadowView);</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highlight>
                  <a:srgbClr val="FFFF00"/>
                </a:highlight>
              </a:rPr>
              <a:t>shadowView.setToIdentity(); </a:t>
            </a:r>
            <a:endParaRPr kumimoji="0" lang="en-US" altLang="zh-CN" sz="1600" b="0" i="0" u="none" strike="noStrike" cap="none" normalizeH="0" baseline="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shadowView.lookAt(lightPos,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shadowTransforms.push_back(shadowProj</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shadowView);</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highlight>
                  <a:srgbClr val="FFFF00"/>
                </a:highlight>
              </a:rPr>
              <a:t>shadowView.setToIdentity(); </a:t>
            </a:r>
            <a:endParaRPr kumimoji="0" lang="en-US" altLang="zh-CN" sz="1600" b="0" i="0" u="none" strike="noStrike" cap="none" normalizeH="0" baseline="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shadowView.lookAt(lightPos,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shadowTransforms.push_back(shadowProj</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shadowView);</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highlight>
                  <a:srgbClr val="FFFF00"/>
                </a:highlight>
              </a:rPr>
              <a:t>shadowView.setToIdentity(); </a:t>
            </a:r>
            <a:endParaRPr kumimoji="0" lang="en-US" altLang="zh-CN" sz="1600" b="0" i="0" u="none" strike="noStrike" cap="none" normalizeH="0" baseline="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shadowView.lookAt(lightPos,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lightPos</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800080"/>
                </a:solidFill>
                <a:effectLst/>
              </a:rPr>
              <a:t>QVector3D</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000080"/>
                </a:solidFill>
                <a:effectLst/>
              </a:rPr>
              <a:t>1.0</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rgbClr val="000080"/>
                </a:solidFill>
                <a:effectLst/>
              </a:rPr>
              <a:t>0.0</a:t>
            </a:r>
            <a:r>
              <a:rPr kumimoji="0" lang="zh-CN" altLang="zh-CN" sz="1600" b="0" i="0" u="none" strike="noStrike" cap="none" normalizeH="0" baseline="0">
                <a:ln>
                  <a:noFill/>
                </a:ln>
                <a:solidFill>
                  <a:schemeClr val="tx1"/>
                </a:solidFill>
                <a:effectLst/>
              </a:rPr>
              <a:t>)); </a:t>
            </a:r>
            <a:endParaRPr kumimoji="0" lang="en-US" altLang="zh-CN"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rPr>
              <a:t>shadowTransforms.push_back(shadowProj</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a:t>
            </a:r>
            <a:r>
              <a:rPr kumimoji="0" lang="zh-CN" altLang="zh-CN" sz="1600" b="0" i="0" u="none" strike="noStrike" cap="none" normalizeH="0" baseline="0">
                <a:ln>
                  <a:noFill/>
                </a:ln>
                <a:solidFill>
                  <a:srgbClr val="C0C0C0"/>
                </a:solidFill>
                <a:effectLst/>
              </a:rPr>
              <a:t> </a:t>
            </a:r>
            <a:r>
              <a:rPr kumimoji="0" lang="zh-CN" altLang="zh-CN" sz="1600" b="0" i="0" u="none" strike="noStrike" cap="none" normalizeH="0" baseline="0">
                <a:ln>
                  <a:noFill/>
                </a:ln>
                <a:solidFill>
                  <a:schemeClr val="tx1"/>
                </a:solidFill>
                <a:effectLst/>
              </a:rPr>
              <a:t>shadowView);</a:t>
            </a:r>
          </a:p>
        </p:txBody>
      </p:sp>
      <mc:AlternateContent xmlns:mc="http://schemas.openxmlformats.org/markup-compatibility/2006" xmlns:p14="http://schemas.microsoft.com/office/powerpoint/2010/main">
        <mc:Choice Requires="p14">
          <p:contentPart p14:bwMode="auto" r:id="rId2">
            <p14:nvContentPartPr>
              <p14:cNvPr id="95" name="墨迹 94">
                <a:extLst>
                  <a:ext uri="{FF2B5EF4-FFF2-40B4-BE49-F238E27FC236}">
                    <a16:creationId xmlns:a16="http://schemas.microsoft.com/office/drawing/2014/main" id="{FA3ACF71-20F7-48CB-8226-B4D14C585164}"/>
                  </a:ext>
                </a:extLst>
              </p14:cNvPr>
              <p14:cNvContentPartPr/>
              <p14:nvPr/>
            </p14:nvContentPartPr>
            <p14:xfrm>
              <a:off x="7570020" y="7871400"/>
              <a:ext cx="73080" cy="39600"/>
            </p14:xfrm>
          </p:contentPart>
        </mc:Choice>
        <mc:Fallback xmlns="">
          <p:pic>
            <p:nvPicPr>
              <p:cNvPr id="95" name="墨迹 94">
                <a:extLst>
                  <a:ext uri="{FF2B5EF4-FFF2-40B4-BE49-F238E27FC236}">
                    <a16:creationId xmlns:a16="http://schemas.microsoft.com/office/drawing/2014/main" id="{FA3ACF71-20F7-48CB-8226-B4D14C585164}"/>
                  </a:ext>
                </a:extLst>
              </p:cNvPr>
              <p:cNvPicPr/>
              <p:nvPr/>
            </p:nvPicPr>
            <p:blipFill>
              <a:blip r:embed="rId3"/>
              <a:stretch>
                <a:fillRect/>
              </a:stretch>
            </p:blipFill>
            <p:spPr>
              <a:xfrm>
                <a:off x="7561020" y="7862400"/>
                <a:ext cx="90720" cy="57240"/>
              </a:xfrm>
              <a:prstGeom prst="rect">
                <a:avLst/>
              </a:prstGeom>
            </p:spPr>
          </p:pic>
        </mc:Fallback>
      </mc:AlternateContent>
    </p:spTree>
    <p:extLst>
      <p:ext uri="{BB962C8B-B14F-4D97-AF65-F5344CB8AC3E}">
        <p14:creationId xmlns:p14="http://schemas.microsoft.com/office/powerpoint/2010/main" val="4287712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C4330D1-83C0-4FFA-90E6-63B258CAEF2C}"/>
              </a:ext>
            </a:extLst>
          </p:cNvPr>
          <p:cNvSpPr txBox="1"/>
          <p:nvPr/>
        </p:nvSpPr>
        <p:spPr>
          <a:xfrm>
            <a:off x="2656999" y="239514"/>
            <a:ext cx="5311140" cy="369332"/>
          </a:xfrm>
          <a:prstGeom prst="rect">
            <a:avLst/>
          </a:prstGeom>
          <a:noFill/>
        </p:spPr>
        <p:txBody>
          <a:bodyPr wrap="square">
            <a:spAutoFit/>
          </a:bodyPr>
          <a:lstStyle/>
          <a:p>
            <a:pPr algn="ctr"/>
            <a:r>
              <a:rPr lang="zh-CN" altLang="en-US" b="1" i="0">
                <a:solidFill>
                  <a:srgbClr val="FFC000"/>
                </a:solidFill>
                <a:effectLst/>
                <a:latin typeface="Open Sans" panose="020B0606030504020204" pitchFamily="34" charset="0"/>
              </a:rPr>
              <a:t>渲染深度纹理的着色器</a:t>
            </a:r>
          </a:p>
        </p:txBody>
      </p:sp>
      <p:sp>
        <p:nvSpPr>
          <p:cNvPr id="7" name="文本框 6">
            <a:extLst>
              <a:ext uri="{FF2B5EF4-FFF2-40B4-BE49-F238E27FC236}">
                <a16:creationId xmlns:a16="http://schemas.microsoft.com/office/drawing/2014/main" id="{9C7CAE37-CBC9-4546-9570-8A4717411252}"/>
              </a:ext>
            </a:extLst>
          </p:cNvPr>
          <p:cNvSpPr txBox="1"/>
          <p:nvPr/>
        </p:nvSpPr>
        <p:spPr>
          <a:xfrm>
            <a:off x="842010" y="801886"/>
            <a:ext cx="8081010" cy="369332"/>
          </a:xfrm>
          <a:prstGeom prst="rect">
            <a:avLst/>
          </a:prstGeom>
          <a:noFill/>
        </p:spPr>
        <p:txBody>
          <a:bodyPr wrap="square">
            <a:spAutoFit/>
          </a:bodyPr>
          <a:lstStyle/>
          <a:p>
            <a:r>
              <a:rPr lang="zh-CN" altLang="en-US" b="1" i="0">
                <a:solidFill>
                  <a:schemeClr val="bg1"/>
                </a:solidFill>
                <a:effectLst/>
                <a:highlight>
                  <a:srgbClr val="800000"/>
                </a:highlight>
                <a:latin typeface="Microsoft Yahei" panose="020B0503020204020204" pitchFamily="34" charset="-122"/>
                <a:ea typeface="Microsoft Yahei" panose="020B0503020204020204" pitchFamily="34" charset="-122"/>
              </a:rPr>
              <a:t>顶点着色器：</a:t>
            </a:r>
            <a:r>
              <a:rPr lang="zh-CN" altLang="en-US" b="0" i="0">
                <a:solidFill>
                  <a:schemeClr val="bg1"/>
                </a:solidFill>
                <a:effectLst/>
                <a:latin typeface="Microsoft Yahei" panose="020B0503020204020204" pitchFamily="34" charset="-122"/>
                <a:ea typeface="Microsoft Yahei" panose="020B0503020204020204" pitchFamily="34" charset="-122"/>
              </a:rPr>
              <a:t>简单地将顶点变换到世界空间，然后直接发送到几何着色器：</a:t>
            </a:r>
            <a:endParaRPr lang="zh-CN" altLang="en-US">
              <a:solidFill>
                <a:schemeClr val="bg1"/>
              </a:solidFill>
            </a:endParaRPr>
          </a:p>
        </p:txBody>
      </p:sp>
      <p:sp>
        <p:nvSpPr>
          <p:cNvPr id="9" name="文本框 8">
            <a:extLst>
              <a:ext uri="{FF2B5EF4-FFF2-40B4-BE49-F238E27FC236}">
                <a16:creationId xmlns:a16="http://schemas.microsoft.com/office/drawing/2014/main" id="{DC7EC158-68C6-4D93-A196-C74334F83790}"/>
              </a:ext>
            </a:extLst>
          </p:cNvPr>
          <p:cNvSpPr txBox="1"/>
          <p:nvPr/>
        </p:nvSpPr>
        <p:spPr>
          <a:xfrm>
            <a:off x="918210" y="1171218"/>
            <a:ext cx="8682990" cy="147732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CBBAD"/>
                </a:solidFill>
                <a:effectLst/>
                <a:latin typeface="Calibri" panose="020F0502020204030204" pitchFamily="34" charset="0"/>
                <a:cs typeface="Calibri" panose="020F0502020204030204" pitchFamily="34" charset="0"/>
              </a:rPr>
              <a:t>#version 330 core</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layout</a:t>
            </a:r>
            <a:r>
              <a:rPr lang="en-US" altLang="zh-CN" b="0" i="0">
                <a:solidFill>
                  <a:srgbClr val="E0E2E4"/>
                </a:solidFill>
                <a:effectLst/>
                <a:latin typeface="Calibri" panose="020F0502020204030204" pitchFamily="34" charset="0"/>
                <a:cs typeface="Calibri" panose="020F0502020204030204" pitchFamily="34" charset="0"/>
              </a:rPr>
              <a:t> (location =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in</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vec3</a:t>
            </a:r>
            <a:r>
              <a:rPr lang="en-US" altLang="zh-CN" b="0" i="0">
                <a:solidFill>
                  <a:srgbClr val="E0E2E4"/>
                </a:solidFill>
                <a:effectLst/>
                <a:latin typeface="Calibri" panose="020F0502020204030204" pitchFamily="34" charset="0"/>
                <a:cs typeface="Calibri" panose="020F0502020204030204" pitchFamily="34" charset="0"/>
              </a:rPr>
              <a:t> aPos; </a:t>
            </a: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mat4</a:t>
            </a:r>
            <a:r>
              <a:rPr lang="en-US" altLang="zh-CN" b="0" i="0">
                <a:solidFill>
                  <a:srgbClr val="E0E2E4"/>
                </a:solidFill>
                <a:effectLst/>
                <a:latin typeface="Calibri" panose="020F0502020204030204" pitchFamily="34" charset="0"/>
                <a:cs typeface="Calibri" panose="020F0502020204030204" pitchFamily="34" charset="0"/>
              </a:rPr>
              <a:t> model; </a:t>
            </a:r>
          </a:p>
          <a:p>
            <a:r>
              <a:rPr lang="en-US" altLang="zh-CN" b="1" i="0">
                <a:solidFill>
                  <a:srgbClr val="93C763"/>
                </a:solidFill>
                <a:effectLst/>
                <a:latin typeface="Calibri" panose="020F0502020204030204" pitchFamily="34" charset="0"/>
                <a:cs typeface="Calibri" panose="020F0502020204030204" pitchFamily="34" charset="0"/>
              </a:rPr>
              <a:t>void</a:t>
            </a:r>
            <a:r>
              <a:rPr lang="en-US" altLang="zh-CN" b="0" i="0">
                <a:solidFill>
                  <a:srgbClr val="E0E2E4"/>
                </a:solidFill>
                <a:effectLst/>
                <a:latin typeface="Calibri" panose="020F0502020204030204" pitchFamily="34" charset="0"/>
                <a:cs typeface="Calibri" panose="020F0502020204030204" pitchFamily="34" charset="0"/>
              </a:rPr>
              <a:t> main() { </a:t>
            </a:r>
          </a:p>
          <a:p>
            <a:pPr lvl="1"/>
            <a:r>
              <a:rPr lang="en-US" altLang="zh-CN" b="0" i="0">
                <a:solidFill>
                  <a:srgbClr val="E0E2E4"/>
                </a:solidFill>
                <a:effectLst/>
                <a:latin typeface="Calibri" panose="020F0502020204030204" pitchFamily="34" charset="0"/>
                <a:cs typeface="Calibri" panose="020F0502020204030204" pitchFamily="34" charset="0"/>
              </a:rPr>
              <a:t>gl_Position = model * </a:t>
            </a:r>
            <a:r>
              <a:rPr lang="en-US" altLang="zh-CN" b="0" i="0">
                <a:solidFill>
                  <a:srgbClr val="8CBBAD"/>
                </a:solidFill>
                <a:effectLst/>
                <a:latin typeface="Calibri" panose="020F0502020204030204" pitchFamily="34" charset="0"/>
                <a:cs typeface="Calibri" panose="020F0502020204030204" pitchFamily="34" charset="0"/>
              </a:rPr>
              <a:t>vec4</a:t>
            </a:r>
            <a:r>
              <a:rPr lang="en-US" altLang="zh-CN" b="0" i="0">
                <a:solidFill>
                  <a:srgbClr val="E0E2E4"/>
                </a:solidFill>
                <a:effectLst/>
                <a:latin typeface="Calibri" panose="020F0502020204030204" pitchFamily="34" charset="0"/>
                <a:cs typeface="Calibri" panose="020F0502020204030204" pitchFamily="34" charset="0"/>
              </a:rPr>
              <a:t>(aPos, </a:t>
            </a:r>
            <a:r>
              <a:rPr lang="en-US" altLang="zh-CN" b="0" i="0">
                <a:solidFill>
                  <a:srgbClr val="FFCD22"/>
                </a:solidFill>
                <a:effectLst/>
                <a:latin typeface="Calibri" panose="020F0502020204030204" pitchFamily="34" charset="0"/>
                <a:cs typeface="Calibri" panose="020F0502020204030204" pitchFamily="34" charset="0"/>
              </a:rPr>
              <a:t>1.0</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 </a:t>
            </a:r>
            <a:endParaRPr lang="zh-CN" altLang="en-US">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6560EB8B-1BF3-4BC2-A9A5-1DCE6CA02DD0}"/>
              </a:ext>
            </a:extLst>
          </p:cNvPr>
          <p:cNvSpPr txBox="1"/>
          <p:nvPr/>
        </p:nvSpPr>
        <p:spPr>
          <a:xfrm>
            <a:off x="758190" y="2749034"/>
            <a:ext cx="5311140" cy="369332"/>
          </a:xfrm>
          <a:prstGeom prst="rect">
            <a:avLst/>
          </a:prstGeom>
          <a:noFill/>
        </p:spPr>
        <p:txBody>
          <a:bodyPr wrap="square">
            <a:spAutoFit/>
          </a:bodyPr>
          <a:lstStyle/>
          <a:p>
            <a:r>
              <a:rPr lang="zh-CN" altLang="en-US" b="1" i="0">
                <a:solidFill>
                  <a:schemeClr val="bg1"/>
                </a:solidFill>
                <a:effectLst/>
                <a:highlight>
                  <a:srgbClr val="800000"/>
                </a:highlight>
                <a:latin typeface="Microsoft Yahei" panose="020B0503020204020204" pitchFamily="34" charset="-122"/>
                <a:ea typeface="Microsoft Yahei" panose="020B0503020204020204" pitchFamily="34" charset="-122"/>
              </a:rPr>
              <a:t>几何着色器：</a:t>
            </a:r>
            <a:r>
              <a:rPr lang="zh-CN" altLang="en-US" b="0" i="0">
                <a:solidFill>
                  <a:schemeClr val="bg1"/>
                </a:solidFill>
                <a:effectLst/>
                <a:latin typeface="Microsoft Yahei" panose="020B0503020204020204" pitchFamily="34" charset="-122"/>
                <a:ea typeface="Microsoft Yahei" panose="020B0503020204020204" pitchFamily="34" charset="-122"/>
              </a:rPr>
              <a:t>以三角形的顶点作为输入</a:t>
            </a:r>
            <a:r>
              <a:rPr lang="en-US" altLang="zh-CN" b="0" i="0">
                <a:solidFill>
                  <a:schemeClr val="bg1"/>
                </a:solidFill>
                <a:effectLst/>
                <a:latin typeface="Microsoft Yahei" panose="020B0503020204020204" pitchFamily="34" charset="-122"/>
                <a:ea typeface="Microsoft Yahei" panose="020B0503020204020204" pitchFamily="34" charset="-122"/>
              </a:rPr>
              <a:t>:</a:t>
            </a:r>
            <a:endParaRPr lang="zh-CN" altLang="en-US">
              <a:solidFill>
                <a:schemeClr val="bg1"/>
              </a:solidFill>
            </a:endParaRPr>
          </a:p>
        </p:txBody>
      </p:sp>
      <p:sp>
        <p:nvSpPr>
          <p:cNvPr id="12" name="文本框 11">
            <a:extLst>
              <a:ext uri="{FF2B5EF4-FFF2-40B4-BE49-F238E27FC236}">
                <a16:creationId xmlns:a16="http://schemas.microsoft.com/office/drawing/2014/main" id="{C644F608-11D8-4EC7-85BD-49014A6EB9AE}"/>
              </a:ext>
            </a:extLst>
          </p:cNvPr>
          <p:cNvSpPr txBox="1"/>
          <p:nvPr/>
        </p:nvSpPr>
        <p:spPr>
          <a:xfrm>
            <a:off x="842010" y="3118366"/>
            <a:ext cx="8682990" cy="452431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altLang="zh-CN" b="0" i="0">
                <a:solidFill>
                  <a:srgbClr val="8CBBAD"/>
                </a:solidFill>
                <a:effectLst/>
                <a:latin typeface="Calibri" panose="020F0502020204030204" pitchFamily="34" charset="0"/>
                <a:cs typeface="Calibri" panose="020F0502020204030204" pitchFamily="34" charset="0"/>
              </a:rPr>
              <a:t>#version 330 core</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layout</a:t>
            </a:r>
            <a:r>
              <a:rPr lang="en-US" altLang="zh-CN" b="0" i="0">
                <a:solidFill>
                  <a:srgbClr val="E0E2E4"/>
                </a:solidFill>
                <a:effectLst/>
                <a:latin typeface="Calibri" panose="020F0502020204030204" pitchFamily="34" charset="0"/>
                <a:cs typeface="Calibri" panose="020F0502020204030204" pitchFamily="34" charset="0"/>
              </a:rPr>
              <a:t> (triangles) </a:t>
            </a:r>
            <a:r>
              <a:rPr lang="en-US" altLang="zh-CN" b="1" i="0">
                <a:solidFill>
                  <a:srgbClr val="93C763"/>
                </a:solidFill>
                <a:effectLst/>
                <a:latin typeface="Calibri" panose="020F0502020204030204" pitchFamily="34" charset="0"/>
                <a:cs typeface="Calibri" panose="020F0502020204030204" pitchFamily="34" charset="0"/>
              </a:rPr>
              <a:t>in</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layout</a:t>
            </a:r>
            <a:r>
              <a:rPr lang="en-US" altLang="zh-CN" b="0" i="0">
                <a:solidFill>
                  <a:srgbClr val="E0E2E4"/>
                </a:solidFill>
                <a:effectLst/>
                <a:latin typeface="Calibri" panose="020F0502020204030204" pitchFamily="34" charset="0"/>
                <a:cs typeface="Calibri" panose="020F0502020204030204" pitchFamily="34" charset="0"/>
              </a:rPr>
              <a:t> (triangle_strip, max_vertices=</a:t>
            </a:r>
            <a:r>
              <a:rPr lang="en-US" altLang="zh-CN" b="0" i="0">
                <a:solidFill>
                  <a:srgbClr val="FFCD22"/>
                </a:solidFill>
                <a:effectLst/>
                <a:latin typeface="Calibri" panose="020F0502020204030204" pitchFamily="34" charset="0"/>
                <a:cs typeface="Calibri" panose="020F0502020204030204" pitchFamily="34" charset="0"/>
              </a:rPr>
              <a:t>18</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1" i="0">
                <a:solidFill>
                  <a:srgbClr val="93C763"/>
                </a:solidFill>
                <a:effectLst/>
                <a:latin typeface="Calibri" panose="020F0502020204030204" pitchFamily="34" charset="0"/>
                <a:cs typeface="Calibri" panose="020F0502020204030204" pitchFamily="34" charset="0"/>
              </a:rPr>
              <a:t>out</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uniform</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mat4</a:t>
            </a:r>
            <a:r>
              <a:rPr lang="en-US" altLang="zh-CN" b="0" i="0">
                <a:solidFill>
                  <a:srgbClr val="E0E2E4"/>
                </a:solidFill>
                <a:effectLst/>
                <a:latin typeface="Calibri" panose="020F0502020204030204" pitchFamily="34" charset="0"/>
                <a:cs typeface="Calibri" panose="020F0502020204030204" pitchFamily="34" charset="0"/>
              </a:rPr>
              <a:t> shadowMatrices[</a:t>
            </a:r>
            <a:r>
              <a:rPr lang="en-US" altLang="zh-CN" b="0" i="0">
                <a:solidFill>
                  <a:srgbClr val="FFCD22"/>
                </a:solidFill>
                <a:effectLst/>
                <a:latin typeface="Calibri" panose="020F0502020204030204" pitchFamily="34" charset="0"/>
                <a:cs typeface="Calibri" panose="020F0502020204030204" pitchFamily="34" charset="0"/>
              </a:rPr>
              <a:t>6</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out</a:t>
            </a:r>
            <a:r>
              <a:rPr lang="en-US" altLang="zh-CN" b="0" i="0">
                <a:solidFill>
                  <a:srgbClr val="E0E2E4"/>
                </a:solidFill>
                <a:effectLst/>
                <a:latin typeface="Calibri" panose="020F0502020204030204" pitchFamily="34" charset="0"/>
                <a:cs typeface="Calibri" panose="020F0502020204030204" pitchFamily="34" charset="0"/>
              </a:rPr>
              <a:t> </a:t>
            </a:r>
            <a:r>
              <a:rPr lang="en-US" altLang="zh-CN" b="0" i="0">
                <a:solidFill>
                  <a:srgbClr val="8CBBAD"/>
                </a:solidFill>
                <a:effectLst/>
                <a:latin typeface="Calibri" panose="020F0502020204030204" pitchFamily="34" charset="0"/>
                <a:cs typeface="Calibri" panose="020F0502020204030204" pitchFamily="34" charset="0"/>
              </a:rPr>
              <a:t>vec4</a:t>
            </a:r>
            <a:r>
              <a:rPr lang="en-US" altLang="zh-CN" b="0" i="0">
                <a:solidFill>
                  <a:srgbClr val="E0E2E4"/>
                </a:solidFill>
                <a:effectLst/>
                <a:latin typeface="Calibri" panose="020F0502020204030204" pitchFamily="34" charset="0"/>
                <a:cs typeface="Calibri" panose="020F0502020204030204" pitchFamily="34" charset="0"/>
              </a:rPr>
              <a:t> FragPos; </a:t>
            </a:r>
            <a:r>
              <a:rPr lang="en-US" altLang="zh-CN" b="0" i="0">
                <a:solidFill>
                  <a:srgbClr val="818E96"/>
                </a:solidFill>
                <a:effectLst/>
                <a:latin typeface="Calibri" panose="020F0502020204030204" pitchFamily="34" charset="0"/>
                <a:cs typeface="Calibri" panose="020F0502020204030204" pitchFamily="34" charset="0"/>
              </a:rPr>
              <a:t>// FragPos from GS (output per emitvertex)</a:t>
            </a:r>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1" i="0">
                <a:solidFill>
                  <a:srgbClr val="93C763"/>
                </a:solidFill>
                <a:effectLst/>
                <a:latin typeface="Calibri" panose="020F0502020204030204" pitchFamily="34" charset="0"/>
                <a:cs typeface="Calibri" panose="020F0502020204030204" pitchFamily="34" charset="0"/>
              </a:rPr>
              <a:t>void</a:t>
            </a:r>
            <a:r>
              <a:rPr lang="en-US" altLang="zh-CN" b="0" i="0">
                <a:solidFill>
                  <a:srgbClr val="E0E2E4"/>
                </a:solidFill>
                <a:effectLst/>
                <a:latin typeface="Calibri" panose="020F0502020204030204" pitchFamily="34" charset="0"/>
                <a:cs typeface="Calibri" panose="020F0502020204030204" pitchFamily="34" charset="0"/>
              </a:rPr>
              <a:t> main() { </a:t>
            </a:r>
          </a:p>
          <a:p>
            <a:pPr lvl="1"/>
            <a:r>
              <a:rPr lang="en-US" altLang="zh-CN" b="1" i="0">
                <a:solidFill>
                  <a:srgbClr val="93C763"/>
                </a:solidFill>
                <a:effectLst/>
                <a:latin typeface="Calibri" panose="020F0502020204030204" pitchFamily="34" charset="0"/>
                <a:cs typeface="Calibri" panose="020F0502020204030204" pitchFamily="34" charset="0"/>
              </a:rPr>
              <a:t>for</a:t>
            </a:r>
            <a:r>
              <a:rPr lang="en-US" altLang="zh-CN" b="0" i="0">
                <a:solidFill>
                  <a:srgbClr val="E0E2E4"/>
                </a:solidFill>
                <a:effectLst/>
                <a:latin typeface="Calibri" panose="020F0502020204030204" pitchFamily="34" charset="0"/>
                <a:cs typeface="Calibri" panose="020F0502020204030204" pitchFamily="34" charset="0"/>
              </a:rPr>
              <a:t>(</a:t>
            </a:r>
            <a:r>
              <a:rPr lang="en-US" altLang="zh-CN" b="1" i="0">
                <a:solidFill>
                  <a:srgbClr val="93C763"/>
                </a:solidFill>
                <a:effectLst/>
                <a:latin typeface="Calibri" panose="020F0502020204030204" pitchFamily="34" charset="0"/>
                <a:cs typeface="Calibri" panose="020F0502020204030204" pitchFamily="34" charset="0"/>
              </a:rPr>
              <a:t>int</a:t>
            </a:r>
            <a:r>
              <a:rPr lang="en-US" altLang="zh-CN" b="0" i="0">
                <a:solidFill>
                  <a:srgbClr val="E0E2E4"/>
                </a:solidFill>
                <a:effectLst/>
                <a:latin typeface="Calibri" panose="020F0502020204030204" pitchFamily="34" charset="0"/>
                <a:cs typeface="Calibri" panose="020F0502020204030204" pitchFamily="34" charset="0"/>
              </a:rPr>
              <a:t> face =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face &lt; </a:t>
            </a:r>
            <a:r>
              <a:rPr lang="en-US" altLang="zh-CN" b="0" i="0">
                <a:solidFill>
                  <a:srgbClr val="FFCD22"/>
                </a:solidFill>
                <a:effectLst/>
                <a:latin typeface="Calibri" panose="020F0502020204030204" pitchFamily="34" charset="0"/>
                <a:cs typeface="Calibri" panose="020F0502020204030204" pitchFamily="34" charset="0"/>
              </a:rPr>
              <a:t>6</a:t>
            </a:r>
            <a:r>
              <a:rPr lang="en-US" altLang="zh-CN" b="0" i="0">
                <a:solidFill>
                  <a:srgbClr val="E0E2E4"/>
                </a:solidFill>
                <a:effectLst/>
                <a:latin typeface="Calibri" panose="020F0502020204030204" pitchFamily="34" charset="0"/>
                <a:cs typeface="Calibri" panose="020F0502020204030204" pitchFamily="34" charset="0"/>
              </a:rPr>
              <a:t>; ++face) { </a:t>
            </a:r>
          </a:p>
          <a:p>
            <a:pPr lvl="2"/>
            <a:r>
              <a:rPr lang="en-US" altLang="zh-CN" b="0" i="0">
                <a:solidFill>
                  <a:srgbClr val="E0E2E4"/>
                </a:solidFill>
                <a:effectLst/>
                <a:highlight>
                  <a:srgbClr val="800000"/>
                </a:highlight>
                <a:latin typeface="Calibri" panose="020F0502020204030204" pitchFamily="34" charset="0"/>
                <a:cs typeface="Calibri" panose="020F0502020204030204" pitchFamily="34" charset="0"/>
              </a:rPr>
              <a:t>gl_Layer </a:t>
            </a:r>
            <a:r>
              <a:rPr lang="en-US" altLang="zh-CN" b="0" i="0">
                <a:solidFill>
                  <a:srgbClr val="E0E2E4"/>
                </a:solidFill>
                <a:effectLst/>
                <a:latin typeface="Calibri" panose="020F0502020204030204" pitchFamily="34" charset="0"/>
                <a:cs typeface="Calibri" panose="020F0502020204030204" pitchFamily="34" charset="0"/>
              </a:rPr>
              <a:t>= face; </a:t>
            </a:r>
            <a:r>
              <a:rPr lang="en-US" altLang="zh-CN" b="0" i="0">
                <a:solidFill>
                  <a:srgbClr val="818E96"/>
                </a:solidFill>
                <a:effectLst/>
                <a:latin typeface="Calibri" panose="020F0502020204030204" pitchFamily="34" charset="0"/>
                <a:cs typeface="Calibri" panose="020F0502020204030204" pitchFamily="34" charset="0"/>
              </a:rPr>
              <a:t>// built-in variable that specifies to which face we render.</a:t>
            </a:r>
            <a:r>
              <a:rPr lang="en-US" altLang="zh-CN" b="0" i="0">
                <a:solidFill>
                  <a:srgbClr val="E0E2E4"/>
                </a:solidFill>
                <a:effectLst/>
                <a:latin typeface="Calibri" panose="020F0502020204030204" pitchFamily="34" charset="0"/>
                <a:cs typeface="Calibri" panose="020F0502020204030204" pitchFamily="34" charset="0"/>
              </a:rPr>
              <a:t> </a:t>
            </a:r>
          </a:p>
          <a:p>
            <a:pPr lvl="2"/>
            <a:r>
              <a:rPr lang="en-US" altLang="zh-CN" b="1" i="0">
                <a:solidFill>
                  <a:srgbClr val="93C763"/>
                </a:solidFill>
                <a:effectLst/>
                <a:latin typeface="Calibri" panose="020F0502020204030204" pitchFamily="34" charset="0"/>
                <a:cs typeface="Calibri" panose="020F0502020204030204" pitchFamily="34" charset="0"/>
              </a:rPr>
              <a:t>for</a:t>
            </a:r>
            <a:r>
              <a:rPr lang="en-US" altLang="zh-CN" b="0" i="0">
                <a:solidFill>
                  <a:srgbClr val="E0E2E4"/>
                </a:solidFill>
                <a:effectLst/>
                <a:latin typeface="Calibri" panose="020F0502020204030204" pitchFamily="34" charset="0"/>
                <a:cs typeface="Calibri" panose="020F0502020204030204" pitchFamily="34" charset="0"/>
              </a:rPr>
              <a:t>(</a:t>
            </a:r>
            <a:r>
              <a:rPr lang="en-US" altLang="zh-CN" b="1" i="0">
                <a:solidFill>
                  <a:srgbClr val="93C763"/>
                </a:solidFill>
                <a:effectLst/>
                <a:latin typeface="Calibri" panose="020F0502020204030204" pitchFamily="34" charset="0"/>
                <a:cs typeface="Calibri" panose="020F0502020204030204" pitchFamily="34" charset="0"/>
              </a:rPr>
              <a:t>int</a:t>
            </a:r>
            <a:r>
              <a:rPr lang="en-US" altLang="zh-CN" b="0" i="0">
                <a:solidFill>
                  <a:srgbClr val="E0E2E4"/>
                </a:solidFill>
                <a:effectLst/>
                <a:latin typeface="Calibri" panose="020F0502020204030204" pitchFamily="34" charset="0"/>
                <a:cs typeface="Calibri" panose="020F0502020204030204" pitchFamily="34" charset="0"/>
              </a:rPr>
              <a:t> i = </a:t>
            </a:r>
            <a:r>
              <a:rPr lang="en-US" altLang="zh-CN" b="0" i="0">
                <a:solidFill>
                  <a:srgbClr val="FFCD22"/>
                </a:solidFill>
                <a:effectLst/>
                <a:latin typeface="Calibri" panose="020F0502020204030204" pitchFamily="34" charset="0"/>
                <a:cs typeface="Calibri" panose="020F0502020204030204" pitchFamily="34" charset="0"/>
              </a:rPr>
              <a:t>0</a:t>
            </a:r>
            <a:r>
              <a:rPr lang="en-US" altLang="zh-CN" b="0" i="0">
                <a:solidFill>
                  <a:srgbClr val="E0E2E4"/>
                </a:solidFill>
                <a:effectLst/>
                <a:latin typeface="Calibri" panose="020F0502020204030204" pitchFamily="34" charset="0"/>
                <a:cs typeface="Calibri" panose="020F0502020204030204" pitchFamily="34" charset="0"/>
              </a:rPr>
              <a:t>; i &lt; </a:t>
            </a:r>
            <a:r>
              <a:rPr lang="en-US" altLang="zh-CN" b="0" i="0">
                <a:solidFill>
                  <a:srgbClr val="FFCD22"/>
                </a:solidFill>
                <a:effectLst/>
                <a:latin typeface="Calibri" panose="020F0502020204030204" pitchFamily="34" charset="0"/>
                <a:cs typeface="Calibri" panose="020F0502020204030204" pitchFamily="34" charset="0"/>
              </a:rPr>
              <a:t>3</a:t>
            </a:r>
            <a:r>
              <a:rPr lang="en-US" altLang="zh-CN" b="0" i="0">
                <a:solidFill>
                  <a:srgbClr val="E0E2E4"/>
                </a:solidFill>
                <a:effectLst/>
                <a:latin typeface="Calibri" panose="020F0502020204030204" pitchFamily="34" charset="0"/>
                <a:cs typeface="Calibri" panose="020F0502020204030204" pitchFamily="34" charset="0"/>
              </a:rPr>
              <a:t>; ++i) </a:t>
            </a:r>
            <a:r>
              <a:rPr lang="en-US" altLang="zh-CN" b="0" i="0">
                <a:solidFill>
                  <a:srgbClr val="818E96"/>
                </a:solidFill>
                <a:effectLst/>
                <a:latin typeface="Calibri" panose="020F0502020204030204" pitchFamily="34" charset="0"/>
                <a:cs typeface="Calibri" panose="020F0502020204030204" pitchFamily="34" charset="0"/>
              </a:rPr>
              <a:t>// for each triangle vertex</a:t>
            </a:r>
            <a:r>
              <a:rPr lang="en-US" altLang="zh-CN" b="0" i="0">
                <a:solidFill>
                  <a:srgbClr val="E0E2E4"/>
                </a:solidFill>
                <a:effectLst/>
                <a:latin typeface="Calibri" panose="020F0502020204030204" pitchFamily="34" charset="0"/>
                <a:cs typeface="Calibri" panose="020F0502020204030204" pitchFamily="34" charset="0"/>
              </a:rPr>
              <a:t> </a:t>
            </a:r>
          </a:p>
          <a:p>
            <a:pPr lvl="2"/>
            <a:r>
              <a:rPr lang="en-US" altLang="zh-CN" b="0" i="0">
                <a:solidFill>
                  <a:srgbClr val="E0E2E4"/>
                </a:solidFill>
                <a:effectLst/>
                <a:latin typeface="Calibri" panose="020F0502020204030204" pitchFamily="34" charset="0"/>
                <a:cs typeface="Calibri" panose="020F0502020204030204" pitchFamily="34" charset="0"/>
              </a:rPr>
              <a:t>{ </a:t>
            </a:r>
          </a:p>
          <a:p>
            <a:pPr lvl="3"/>
            <a:r>
              <a:rPr lang="en-US" altLang="zh-CN" b="0" i="0">
                <a:solidFill>
                  <a:srgbClr val="E0E2E4"/>
                </a:solidFill>
                <a:effectLst/>
                <a:latin typeface="Calibri" panose="020F0502020204030204" pitchFamily="34" charset="0"/>
                <a:cs typeface="Calibri" panose="020F0502020204030204" pitchFamily="34" charset="0"/>
              </a:rPr>
              <a:t>FragPos = gl_in[i].gl_Position; </a:t>
            </a:r>
          </a:p>
          <a:p>
            <a:pPr lvl="3"/>
            <a:r>
              <a:rPr lang="en-US" altLang="zh-CN" b="0" i="0">
                <a:solidFill>
                  <a:srgbClr val="E0E2E4"/>
                </a:solidFill>
                <a:effectLst/>
                <a:latin typeface="Calibri" panose="020F0502020204030204" pitchFamily="34" charset="0"/>
                <a:cs typeface="Calibri" panose="020F0502020204030204" pitchFamily="34" charset="0"/>
              </a:rPr>
              <a:t>gl_Position = shadowMatrices[face] * FragPos; </a:t>
            </a:r>
          </a:p>
          <a:p>
            <a:pPr lvl="3"/>
            <a:r>
              <a:rPr lang="en-US" altLang="zh-CN" b="0" i="0">
                <a:solidFill>
                  <a:srgbClr val="E0E2E4"/>
                </a:solidFill>
                <a:effectLst/>
                <a:latin typeface="Calibri" panose="020F0502020204030204" pitchFamily="34" charset="0"/>
                <a:cs typeface="Calibri" panose="020F0502020204030204" pitchFamily="34" charset="0"/>
              </a:rPr>
              <a:t>EmitVertex(); </a:t>
            </a:r>
          </a:p>
          <a:p>
            <a:pPr lvl="2"/>
            <a:r>
              <a:rPr lang="en-US" altLang="zh-CN" b="0" i="0">
                <a:solidFill>
                  <a:srgbClr val="E0E2E4"/>
                </a:solidFill>
                <a:effectLst/>
                <a:latin typeface="Calibri" panose="020F0502020204030204" pitchFamily="34" charset="0"/>
                <a:cs typeface="Calibri" panose="020F0502020204030204" pitchFamily="34" charset="0"/>
              </a:rPr>
              <a:t>} </a:t>
            </a:r>
          </a:p>
          <a:p>
            <a:pPr lvl="2"/>
            <a:r>
              <a:rPr lang="en-US" altLang="zh-CN" b="0" i="0">
                <a:solidFill>
                  <a:srgbClr val="E0E2E4"/>
                </a:solidFill>
                <a:effectLst/>
                <a:latin typeface="Calibri" panose="020F0502020204030204" pitchFamily="34" charset="0"/>
                <a:cs typeface="Calibri" panose="020F0502020204030204" pitchFamily="34" charset="0"/>
              </a:rPr>
              <a:t>EndPrimitive(); </a:t>
            </a:r>
          </a:p>
          <a:p>
            <a:pPr lvl="1"/>
            <a:r>
              <a:rPr lang="en-US" altLang="zh-CN" b="0" i="0">
                <a:solidFill>
                  <a:srgbClr val="E0E2E4"/>
                </a:solidFill>
                <a:effectLst/>
                <a:latin typeface="Calibri" panose="020F0502020204030204" pitchFamily="34" charset="0"/>
                <a:cs typeface="Calibri" panose="020F0502020204030204" pitchFamily="34" charset="0"/>
              </a:rPr>
              <a:t>} </a:t>
            </a:r>
          </a:p>
          <a:p>
            <a:r>
              <a:rPr lang="en-US" altLang="zh-CN" b="0" i="0">
                <a:solidFill>
                  <a:srgbClr val="E0E2E4"/>
                </a:solidFill>
                <a:effectLst/>
                <a:latin typeface="Calibri" panose="020F0502020204030204" pitchFamily="34" charset="0"/>
                <a:cs typeface="Calibri" panose="020F0502020204030204" pitchFamily="34" charset="0"/>
              </a:rPr>
              <a:t>} </a:t>
            </a:r>
            <a:endParaRPr lang="zh-CN" altLang="en-US">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1157353E-3568-4756-BC50-EB787F332B33}"/>
              </a:ext>
            </a:extLst>
          </p:cNvPr>
          <p:cNvSpPr txBox="1"/>
          <p:nvPr/>
        </p:nvSpPr>
        <p:spPr>
          <a:xfrm>
            <a:off x="758190" y="7642681"/>
            <a:ext cx="5908828" cy="646331"/>
          </a:xfrm>
          <a:prstGeom prst="rect">
            <a:avLst/>
          </a:prstGeom>
          <a:noFill/>
        </p:spPr>
        <p:txBody>
          <a:bodyPr wrap="square">
            <a:spAutoFit/>
          </a:bodyPr>
          <a:lstStyle/>
          <a:p>
            <a:r>
              <a:rPr lang="zh-CN" altLang="en-US" b="1" i="0">
                <a:solidFill>
                  <a:schemeClr val="bg1"/>
                </a:solidFill>
                <a:effectLst/>
                <a:highlight>
                  <a:srgbClr val="800000"/>
                </a:highlight>
                <a:latin typeface="Microsoft Yahei" panose="020B0503020204020204" pitchFamily="34" charset="-122"/>
                <a:ea typeface="Microsoft Yahei" panose="020B0503020204020204" pitchFamily="34" charset="-122"/>
              </a:rPr>
              <a:t>片段着色器：</a:t>
            </a:r>
            <a:r>
              <a:rPr lang="zh-CN" altLang="en-US" b="0" i="0">
                <a:solidFill>
                  <a:schemeClr val="bg1"/>
                </a:solidFill>
                <a:effectLst/>
                <a:latin typeface="Microsoft Yahei" panose="020B0503020204020204" pitchFamily="34" charset="-122"/>
                <a:ea typeface="Microsoft Yahei" panose="020B0503020204020204" pitchFamily="34" charset="-122"/>
              </a:rPr>
              <a:t>计算深度值，深度就是每个</a:t>
            </a:r>
            <a:r>
              <a:rPr lang="en-US" altLang="zh-CN" b="0" i="0">
                <a:solidFill>
                  <a:schemeClr val="bg1"/>
                </a:solidFill>
                <a:effectLst/>
                <a:latin typeface="Microsoft Yahei" panose="020B0503020204020204" pitchFamily="34" charset="-122"/>
                <a:ea typeface="Microsoft Yahei" panose="020B0503020204020204" pitchFamily="34" charset="-122"/>
              </a:rPr>
              <a:t>fragment</a:t>
            </a:r>
            <a:r>
              <a:rPr lang="zh-CN" altLang="en-US" b="0" i="0">
                <a:solidFill>
                  <a:schemeClr val="bg1"/>
                </a:solidFill>
                <a:effectLst/>
                <a:latin typeface="Microsoft Yahei" panose="020B0503020204020204" pitchFamily="34" charset="-122"/>
                <a:ea typeface="Microsoft Yahei" panose="020B0503020204020204" pitchFamily="34" charset="-122"/>
              </a:rPr>
              <a:t>位置和光源位置之间的线性距离</a:t>
            </a:r>
            <a:endParaRPr lang="zh-CN" altLang="en-US">
              <a:solidFill>
                <a:schemeClr val="bg1"/>
              </a:solidFill>
            </a:endParaRPr>
          </a:p>
        </p:txBody>
      </p:sp>
      <p:pic>
        <p:nvPicPr>
          <p:cNvPr id="10" name="图片 9">
            <a:extLst>
              <a:ext uri="{FF2B5EF4-FFF2-40B4-BE49-F238E27FC236}">
                <a16:creationId xmlns:a16="http://schemas.microsoft.com/office/drawing/2014/main" id="{5C7665BF-C104-4B98-9CA2-8FD2BE9DFCD2}"/>
              </a:ext>
            </a:extLst>
          </p:cNvPr>
          <p:cNvPicPr>
            <a:picLocks noChangeAspect="1"/>
          </p:cNvPicPr>
          <p:nvPr/>
        </p:nvPicPr>
        <p:blipFill>
          <a:blip r:embed="rId2"/>
          <a:stretch>
            <a:fillRect/>
          </a:stretch>
        </p:blipFill>
        <p:spPr>
          <a:xfrm>
            <a:off x="6665254" y="1191291"/>
            <a:ext cx="2426687" cy="1927075"/>
          </a:xfrm>
          <a:prstGeom prst="rect">
            <a:avLst/>
          </a:prstGeom>
        </p:spPr>
      </p:pic>
      <p:sp>
        <p:nvSpPr>
          <p:cNvPr id="441" name="Rectangle 1">
            <a:extLst>
              <a:ext uri="{FF2B5EF4-FFF2-40B4-BE49-F238E27FC236}">
                <a16:creationId xmlns:a16="http://schemas.microsoft.com/office/drawing/2014/main" id="{E2929D76-1900-442B-9089-A29DEDE1CDF3}"/>
              </a:ext>
            </a:extLst>
          </p:cNvPr>
          <p:cNvSpPr>
            <a:spLocks noChangeArrowheads="1"/>
          </p:cNvSpPr>
          <p:nvPr/>
        </p:nvSpPr>
        <p:spPr bwMode="auto">
          <a:xfrm>
            <a:off x="855545" y="8234859"/>
            <a:ext cx="8655920" cy="3046988"/>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ctr" anchorCtr="0" compatLnSpc="1">
            <a:prstTxWarp prst="textNoShape">
              <a:avLst/>
            </a:prstTxWarp>
            <a:spAutoFit/>
          </a:bodyPr>
          <a:lstStyle/>
          <a:p>
            <a:pPr lvl="1" eaLnBrk="0" fontAlgn="base" hangingPunct="0">
              <a:spcBef>
                <a:spcPct val="0"/>
              </a:spcBef>
              <a:spcAft>
                <a:spcPct val="0"/>
              </a:spcAft>
            </a:pPr>
            <a:r>
              <a:rPr kumimoji="0" lang="zh-CN" altLang="zh-CN" b="0" i="0" u="none" strike="noStrike" cap="none" normalizeH="0" baseline="0">
                <a:ln>
                  <a:noFill/>
                </a:ln>
                <a:solidFill>
                  <a:srgbClr val="C0C0C0"/>
                </a:solidFill>
                <a:effectLst/>
                <a:latin typeface="Arial" panose="020B0604020202020204" pitchFamily="34" charset="0"/>
              </a:rPr>
              <a:t>#version 330 core</a:t>
            </a:r>
            <a:r>
              <a:rPr kumimoji="0" lang="zh-CN" altLang="zh-CN" b="0" i="0" u="none" strike="noStrike" cap="none" normalizeH="0" baseline="0">
                <a:ln>
                  <a:noFill/>
                </a:ln>
                <a:solidFill>
                  <a:schemeClr val="tx1"/>
                </a:solidFill>
                <a:effectLst/>
                <a:latin typeface="Arial" panose="020B0604020202020204" pitchFamily="34" charset="0"/>
              </a:rPr>
              <a:t> </a:t>
            </a:r>
            <a:endParaRPr kumimoji="0" lang="en-US" altLang="zh-CN" b="0" i="0" u="none" strike="noStrike" cap="none" normalizeH="0" baseline="0">
              <a:ln>
                <a:noFill/>
              </a:ln>
              <a:solidFill>
                <a:schemeClr val="tx1"/>
              </a:solidFill>
              <a:effectLst/>
              <a:latin typeface="Arial" panose="020B0604020202020204" pitchFamily="34" charset="0"/>
            </a:endParaRPr>
          </a:p>
          <a:p>
            <a:pPr lvl="1" eaLnBrk="0" fontAlgn="base" hangingPunct="0">
              <a:spcBef>
                <a:spcPct val="0"/>
              </a:spcBef>
              <a:spcAft>
                <a:spcPct val="0"/>
              </a:spcAft>
            </a:pPr>
            <a:r>
              <a:rPr kumimoji="0" lang="zh-CN" altLang="zh-CN" b="0" i="0" u="none" strike="noStrike" cap="none" normalizeH="0" baseline="0">
                <a:ln>
                  <a:noFill/>
                </a:ln>
                <a:solidFill>
                  <a:srgbClr val="808000"/>
                </a:solidFill>
                <a:effectLst/>
                <a:latin typeface="Arial Unicode MS"/>
              </a:rPr>
              <a:t>in</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808000"/>
                </a:solidFill>
                <a:effectLst/>
                <a:latin typeface="Arial Unicode MS"/>
              </a:rPr>
              <a:t>vec4</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FragPos;</a:t>
            </a:r>
            <a:r>
              <a:rPr kumimoji="0" lang="zh-CN" altLang="zh-CN" b="0" i="0" u="none" strike="noStrike" cap="none" normalizeH="0" baseline="0">
                <a:ln>
                  <a:noFill/>
                </a:ln>
                <a:solidFill>
                  <a:schemeClr val="tx1"/>
                </a:solidFill>
                <a:effectLst/>
              </a:rPr>
              <a:t> </a:t>
            </a:r>
            <a:br>
              <a:rPr kumimoji="0" lang="zh-CN" altLang="zh-CN" b="0" i="0" u="none" strike="noStrike" cap="none" normalizeH="0" baseline="0">
                <a:ln>
                  <a:noFill/>
                </a:ln>
                <a:solidFill>
                  <a:schemeClr val="tx1"/>
                </a:solidFill>
                <a:effectLst/>
                <a:latin typeface="Arial Unicode MS"/>
              </a:rPr>
            </a:br>
            <a:r>
              <a:rPr kumimoji="0" lang="zh-CN" altLang="zh-CN" b="0" i="0" u="none" strike="noStrike" cap="none" normalizeH="0" baseline="0">
                <a:ln>
                  <a:noFill/>
                </a:ln>
                <a:solidFill>
                  <a:srgbClr val="808000"/>
                </a:solidFill>
                <a:effectLst/>
                <a:latin typeface="Arial Unicode MS"/>
              </a:rPr>
              <a:t>uniform</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808000"/>
                </a:solidFill>
                <a:effectLst/>
                <a:latin typeface="Arial Unicode MS"/>
              </a:rPr>
              <a:t>vec3</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lightPos;</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eaLnBrk="0" fontAlgn="base" hangingPunct="0">
              <a:spcBef>
                <a:spcPct val="0"/>
              </a:spcBef>
              <a:spcAft>
                <a:spcPct val="0"/>
              </a:spcAft>
            </a:pPr>
            <a:r>
              <a:rPr kumimoji="0" lang="zh-CN" altLang="zh-CN" b="0" i="0" u="none" strike="noStrike" cap="none" normalizeH="0" baseline="0">
                <a:ln>
                  <a:noFill/>
                </a:ln>
                <a:solidFill>
                  <a:srgbClr val="808000"/>
                </a:solidFill>
                <a:effectLst/>
                <a:latin typeface="Arial Unicode MS"/>
              </a:rPr>
              <a:t>uniform</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808000"/>
                </a:solidFill>
                <a:effectLst/>
                <a:latin typeface="Arial Unicode MS"/>
              </a:rPr>
              <a:t>float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far_plane;</a:t>
            </a:r>
            <a:r>
              <a:rPr kumimoji="0" lang="zh-CN" altLang="zh-CN" b="0" i="0" u="none" strike="noStrike" cap="none" normalizeH="0" baseline="0">
                <a:ln>
                  <a:noFill/>
                </a:ln>
                <a:solidFill>
                  <a:schemeClr val="tx1"/>
                </a:solidFill>
                <a:effectLst/>
              </a:rPr>
              <a:t> </a:t>
            </a:r>
            <a:br>
              <a:rPr kumimoji="0" lang="zh-CN" altLang="zh-CN" b="0" i="0" u="none" strike="noStrike" cap="none" normalizeH="0" baseline="0">
                <a:ln>
                  <a:noFill/>
                </a:ln>
                <a:solidFill>
                  <a:schemeClr val="tx1"/>
                </a:solidFill>
                <a:effectLst/>
                <a:latin typeface="Arial Unicode MS"/>
              </a:rPr>
            </a:br>
            <a:r>
              <a:rPr kumimoji="0" lang="zh-CN" altLang="zh-CN" b="0" i="0" u="none" strike="noStrike" cap="none" normalizeH="0" baseline="0">
                <a:ln>
                  <a:noFill/>
                </a:ln>
                <a:solidFill>
                  <a:srgbClr val="808000"/>
                </a:solidFill>
                <a:effectLst/>
                <a:latin typeface="Arial Unicode MS"/>
              </a:rPr>
              <a:t>void</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main()</a:t>
            </a:r>
            <a:r>
              <a:rPr kumimoji="0" lang="zh-CN" altLang="zh-CN" b="0" i="0" u="none" strike="noStrike" cap="none" normalizeH="0" baseline="0">
                <a:ln>
                  <a:noFill/>
                </a:ln>
                <a:solidFill>
                  <a:schemeClr val="tx1"/>
                </a:solidFill>
                <a:effectLst/>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2" eaLnBrk="0" fontAlgn="base" hangingPunct="0">
              <a:spcBef>
                <a:spcPct val="0"/>
              </a:spcBef>
              <a:spcAft>
                <a:spcPct val="0"/>
              </a:spcAft>
            </a:pPr>
            <a:r>
              <a:rPr kumimoji="0" lang="zh-CN" altLang="zh-CN" b="0" i="0" u="none" strike="noStrike" cap="none" normalizeH="0" baseline="0">
                <a:ln>
                  <a:noFill/>
                </a:ln>
                <a:solidFill>
                  <a:srgbClr val="808000"/>
                </a:solidFill>
                <a:effectLst/>
                <a:latin typeface="Arial Unicode MS"/>
              </a:rPr>
              <a:t>float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lightDistance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length(FragPos.xyz</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lightPos);</a:t>
            </a:r>
            <a:r>
              <a:rPr kumimoji="0" lang="zh-CN" altLang="zh-CN" b="0" i="0" u="none" strike="noStrike" cap="none" normalizeH="0" baseline="0">
                <a:ln>
                  <a:noFill/>
                </a:ln>
                <a:solidFill>
                  <a:schemeClr val="tx1"/>
                </a:solidFill>
                <a:effectLst/>
              </a:rPr>
              <a:t> </a:t>
            </a:r>
            <a:br>
              <a:rPr kumimoji="0" lang="zh-CN" altLang="zh-CN" b="0" i="0" u="none" strike="noStrike" cap="none" normalizeH="0" baseline="0">
                <a:ln>
                  <a:noFill/>
                </a:ln>
                <a:solidFill>
                  <a:schemeClr val="tx1"/>
                </a:solidFill>
                <a:effectLst/>
                <a:latin typeface="Arial Unicode MS"/>
              </a:rPr>
            </a:br>
            <a:r>
              <a:rPr kumimoji="0" lang="zh-CN" altLang="zh-CN" b="0" i="0" u="none" strike="noStrike" cap="none" normalizeH="0" baseline="0">
                <a:ln>
                  <a:noFill/>
                </a:ln>
                <a:solidFill>
                  <a:srgbClr val="008000"/>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map</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to</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[0;1]</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range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by</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dividing</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by</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far_plane</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2" eaLnBrk="0" fontAlgn="base" hangingPunct="0">
              <a:spcBef>
                <a:spcPct val="0"/>
              </a:spcBef>
              <a:spcAft>
                <a:spcPct val="0"/>
              </a:spcAft>
            </a:pPr>
            <a:r>
              <a:rPr kumimoji="0" lang="zh-CN" altLang="zh-CN" b="0" i="0" u="none" strike="noStrike" cap="none" normalizeH="0" baseline="0">
                <a:ln>
                  <a:noFill/>
                </a:ln>
                <a:solidFill>
                  <a:schemeClr val="tx1"/>
                </a:solidFill>
                <a:effectLst/>
                <a:latin typeface="Arial Unicode MS"/>
              </a:rPr>
              <a:t>lightDistance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lightDistance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far_plane;</a:t>
            </a:r>
            <a:r>
              <a:rPr kumimoji="0" lang="zh-CN" altLang="zh-CN" b="0" i="0" u="none" strike="noStrike" cap="none" normalizeH="0" baseline="0">
                <a:ln>
                  <a:noFill/>
                </a:ln>
                <a:solidFill>
                  <a:schemeClr val="tx1"/>
                </a:solidFill>
                <a:effectLst/>
              </a:rPr>
              <a:t> </a:t>
            </a:r>
            <a:br>
              <a:rPr kumimoji="0" lang="zh-CN" altLang="zh-CN" b="0" i="0" u="none" strike="noStrike" cap="none" normalizeH="0" baseline="0">
                <a:ln>
                  <a:noFill/>
                </a:ln>
                <a:solidFill>
                  <a:schemeClr val="tx1"/>
                </a:solidFill>
                <a:effectLst/>
                <a:latin typeface="Arial Unicode MS"/>
              </a:rPr>
            </a:br>
            <a:r>
              <a:rPr kumimoji="0" lang="zh-CN" altLang="zh-CN" b="0" i="0" u="none" strike="noStrike" cap="none" normalizeH="0" baseline="0">
                <a:ln>
                  <a:noFill/>
                </a:ln>
                <a:solidFill>
                  <a:srgbClr val="008000"/>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write</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this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as</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modified</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rgbClr val="008000"/>
                </a:solidFill>
                <a:effectLst/>
                <a:latin typeface="Arial Unicode MS"/>
              </a:rPr>
              <a:t>depth</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2" eaLnBrk="0" fontAlgn="base" hangingPunct="0">
              <a:spcBef>
                <a:spcPct val="0"/>
              </a:spcBef>
              <a:spcAft>
                <a:spcPct val="0"/>
              </a:spcAft>
            </a:pPr>
            <a:r>
              <a:rPr kumimoji="0" lang="zh-CN" altLang="zh-CN" b="0" i="0" u="none" strike="noStrike" cap="none" normalizeH="0" baseline="0">
                <a:ln>
                  <a:noFill/>
                </a:ln>
                <a:solidFill>
                  <a:schemeClr val="tx1"/>
                </a:solidFill>
                <a:effectLst/>
                <a:latin typeface="Arial Unicode MS"/>
              </a:rPr>
              <a:t>gl_FragDepth</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rgbClr val="C0C0C0"/>
                </a:solidFill>
                <a:effectLst/>
                <a:latin typeface="Arial Unicode MS"/>
              </a:rPr>
              <a:t> </a:t>
            </a:r>
            <a:r>
              <a:rPr kumimoji="0" lang="zh-CN" altLang="zh-CN" b="0" i="0" u="none" strike="noStrike" cap="none" normalizeH="0" baseline="0">
                <a:ln>
                  <a:noFill/>
                </a:ln>
                <a:solidFill>
                  <a:schemeClr val="tx1"/>
                </a:solidFill>
                <a:effectLst/>
                <a:latin typeface="Arial Unicode MS"/>
              </a:rPr>
              <a:t>lightDistance;</a:t>
            </a:r>
            <a:r>
              <a:rPr kumimoji="0" lang="zh-CN" altLang="zh-CN" b="0" i="0" u="none" strike="noStrike" cap="none" normalizeH="0" baseline="0">
                <a:ln>
                  <a:noFill/>
                </a:ln>
                <a:solidFill>
                  <a:schemeClr val="tx1"/>
                </a:solidFill>
                <a:effectLst/>
              </a:rPr>
              <a:t> </a:t>
            </a:r>
            <a:endParaRPr kumimoji="0" lang="en-US" altLang="zh-CN" b="0" i="0" u="none" strike="noStrike" cap="none" normalizeH="0" baseline="0">
              <a:ln>
                <a:noFill/>
              </a:ln>
              <a:solidFill>
                <a:schemeClr val="tx1"/>
              </a:solidFill>
              <a:effectLst/>
            </a:endParaRPr>
          </a:p>
          <a:p>
            <a:pPr lvl="1" eaLnBrk="0" fontAlgn="base" hangingPunct="0">
              <a:spcBef>
                <a:spcPct val="0"/>
              </a:spcBef>
              <a:spcAft>
                <a:spcPct val="0"/>
              </a:spcAft>
            </a:pPr>
            <a:r>
              <a:rPr kumimoji="0" lang="zh-CN" altLang="zh-CN" b="0" i="0" u="none" strike="noStrike" cap="none" normalizeH="0" baseline="0">
                <a:ln>
                  <a:noFill/>
                </a:ln>
                <a:solidFill>
                  <a:schemeClr val="tx1"/>
                </a:solidFill>
                <a:effectLst/>
                <a:latin typeface="Arial Unicode MS"/>
              </a:rPr>
              <a:t>}</a:t>
            </a:r>
            <a:r>
              <a:rPr kumimoji="0" lang="zh-CN" altLang="zh-CN" b="0" i="0" u="none" strike="noStrike" cap="none" normalizeH="0" baseline="0">
                <a:ln>
                  <a:noFill/>
                </a:ln>
                <a:solidFill>
                  <a:schemeClr val="tx1"/>
                </a:solidFill>
                <a:effectLst/>
              </a:rPr>
              <a:t> </a:t>
            </a:r>
            <a:endParaRPr kumimoji="0" lang="zh-CN" altLang="zh-CN"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085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4_第一PPT，www.1ppt.com">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反射">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0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第4章：程序流程之循环</Template>
  <TotalTime>8557</TotalTime>
  <Words>4166</Words>
  <Application>Microsoft Office PowerPoint</Application>
  <PresentationFormat>自定义</PresentationFormat>
  <Paragraphs>359</Paragraphs>
  <Slides>11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Arial Unicode MS</vt:lpstr>
      <vt:lpstr>Gudea</vt:lpstr>
      <vt:lpstr>等线</vt:lpstr>
      <vt:lpstr>华文琥珀</vt:lpstr>
      <vt:lpstr>宋体</vt:lpstr>
      <vt:lpstr>Microsoft Yahei</vt:lpstr>
      <vt:lpstr>Arial</vt:lpstr>
      <vt:lpstr>Calibri</vt:lpstr>
      <vt:lpstr>Cambria</vt:lpstr>
      <vt:lpstr>Courier New</vt:lpstr>
      <vt:lpstr>Open Sans</vt:lpstr>
      <vt:lpstr>4_第一PPT，www.1ppt.com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蔡乐</dc:creator>
  <cp:lastModifiedBy>乐</cp:lastModifiedBy>
  <cp:revision>1760</cp:revision>
  <dcterms:created xsi:type="dcterms:W3CDTF">2020-06-26T01:00:00Z</dcterms:created>
  <dcterms:modified xsi:type="dcterms:W3CDTF">2021-11-20T01:16:00Z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35C8A0B9FA4B4BC7B03E97E74C2317FB</vt:lpwstr>
  </property>
</Properties>
</file>